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71" r:id="rId7"/>
    <p:sldId id="272" r:id="rId8"/>
    <p:sldId id="262" r:id="rId9"/>
    <p:sldId id="270" r:id="rId10"/>
    <p:sldId id="266" r:id="rId11"/>
    <p:sldId id="273" r:id="rId12"/>
    <p:sldId id="274" r:id="rId13"/>
    <p:sldId id="275" r:id="rId14"/>
    <p:sldId id="277" r:id="rId15"/>
    <p:sldId id="278" r:id="rId16"/>
    <p:sldId id="269" r:id="rId17"/>
    <p:sldId id="267" r:id="rId18"/>
    <p:sldId id="265" r:id="rId19"/>
    <p:sldId id="263" r:id="rId20"/>
    <p:sldId id="276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E1E2-9D0B-4334-B150-471A17B0970B}" type="datetimeFigureOut">
              <a:rPr lang="en-US" smtClean="0"/>
              <a:pPr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B857-EBC0-476B-812C-CA28DCB434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0" y="0"/>
            <a:ext cx="9144000" cy="685800"/>
          </a:xfrm>
          <a:prstGeom prst="roundRect">
            <a:avLst>
              <a:gd name="adj" fmla="val 0"/>
            </a:avLst>
          </a:prstGeom>
          <a:gradFill>
            <a:gsLst>
              <a:gs pos="13000">
                <a:schemeClr val="accent3">
                  <a:alpha val="85000"/>
                </a:schemeClr>
              </a:gs>
              <a:gs pos="45000">
                <a:schemeClr val="accent1">
                  <a:alpha val="7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E1E2-9D0B-4334-B150-471A17B0970B}" type="datetimeFigureOut">
              <a:rPr lang="en-US" smtClean="0"/>
              <a:pPr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B857-EBC0-476B-812C-CA28DCB43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E1E2-9D0B-4334-B150-471A17B0970B}" type="datetimeFigureOut">
              <a:rPr lang="en-US" smtClean="0"/>
              <a:pPr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B857-EBC0-476B-812C-CA28DCB43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0" y="0"/>
            <a:ext cx="9144000" cy="685800"/>
          </a:xfrm>
          <a:prstGeom prst="roundRect">
            <a:avLst>
              <a:gd name="adj" fmla="val 0"/>
            </a:avLst>
          </a:prstGeom>
          <a:gradFill>
            <a:gsLst>
              <a:gs pos="13000">
                <a:schemeClr val="accent3">
                  <a:alpha val="85000"/>
                </a:schemeClr>
              </a:gs>
              <a:gs pos="45000">
                <a:schemeClr val="accent1">
                  <a:alpha val="7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 baseline="0">
                <a:solidFill>
                  <a:schemeClr val="accent1"/>
                </a:solidFill>
              </a:defRPr>
            </a:lvl2pPr>
            <a:lvl3pPr>
              <a:defRPr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E1E2-9D0B-4334-B150-471A17B0970B}" type="datetimeFigureOut">
              <a:rPr lang="en-US" smtClean="0"/>
              <a:pPr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B857-EBC0-476B-812C-CA28DCB434A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867400"/>
            <a:ext cx="704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E1E2-9D0B-4334-B150-471A17B0970B}" type="datetimeFigureOut">
              <a:rPr lang="en-US" smtClean="0"/>
              <a:pPr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B857-EBC0-476B-812C-CA28DCB43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E1E2-9D0B-4334-B150-471A17B0970B}" type="datetimeFigureOut">
              <a:rPr lang="en-US" smtClean="0"/>
              <a:pPr/>
              <a:t>10/27/2010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B857-EBC0-476B-812C-CA28DCB43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E1E2-9D0B-4334-B150-471A17B0970B}" type="datetimeFigureOut">
              <a:rPr lang="en-US" smtClean="0"/>
              <a:pPr/>
              <a:t>10/27/2010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B857-EBC0-476B-812C-CA28DCB43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E1E2-9D0B-4334-B150-471A17B0970B}" type="datetimeFigureOut">
              <a:rPr lang="en-US" smtClean="0"/>
              <a:pPr/>
              <a:t>10/27/2010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B857-EBC0-476B-812C-CA28DCB43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E1E2-9D0B-4334-B150-471A17B0970B}" type="datetimeFigureOut">
              <a:rPr lang="en-US" smtClean="0"/>
              <a:pPr/>
              <a:t>10/27/2010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B857-EBC0-476B-812C-CA28DCB43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E1E2-9D0B-4334-B150-471A17B0970B}" type="datetimeFigureOut">
              <a:rPr lang="en-US" smtClean="0"/>
              <a:pPr/>
              <a:t>10/27/2010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B857-EBC0-476B-812C-CA28DCB43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E1E2-9D0B-4334-B150-471A17B0970B}" type="datetimeFigureOut">
              <a:rPr lang="en-US" smtClean="0"/>
              <a:pPr/>
              <a:t>10/27/2010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B857-EBC0-476B-812C-CA28DCB43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0E1E2-9D0B-4334-B150-471A17B0970B}" type="datetimeFigureOut">
              <a:rPr lang="en-US" smtClean="0"/>
              <a:pPr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FB857-EBC0-476B-812C-CA28DCB434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0" y="0"/>
            <a:ext cx="9144000" cy="685800"/>
          </a:xfrm>
          <a:prstGeom prst="roundRect">
            <a:avLst>
              <a:gd name="adj" fmla="val 0"/>
            </a:avLst>
          </a:prstGeom>
          <a:gradFill>
            <a:gsLst>
              <a:gs pos="13000">
                <a:schemeClr val="accent3">
                  <a:alpha val="85000"/>
                </a:schemeClr>
              </a:gs>
              <a:gs pos="45000">
                <a:schemeClr val="accent1">
                  <a:alpha val="7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 no mott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794500" y="6017973"/>
            <a:ext cx="1587500" cy="6114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hootsuite.com/wp-content/uploads/2010/02/HootSuite_wordmark_trans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ryder@tripepismith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dirty="0" smtClean="0">
                <a:solidFill>
                  <a:schemeClr val="accent1"/>
                </a:solidFill>
                <a:latin typeface="Gill Sans MT" pitchFamily="34" charset="0"/>
              </a:rPr>
              <a:t>Local Government, Social Media, Web Strategy</a:t>
            </a:r>
            <a:br>
              <a:rPr lang="en-US" sz="3200" dirty="0" smtClean="0">
                <a:solidFill>
                  <a:schemeClr val="accent1"/>
                </a:solidFill>
                <a:latin typeface="Gill Sans MT" pitchFamily="34" charset="0"/>
              </a:rPr>
            </a:br>
            <a:r>
              <a:rPr lang="en-US" sz="3200" dirty="0" smtClean="0">
                <a:solidFill>
                  <a:schemeClr val="accent1"/>
                </a:solidFill>
                <a:latin typeface="Gill Sans MT" pitchFamily="34" charset="0"/>
              </a:rPr>
              <a:t>Bringing the Pieces Together</a:t>
            </a:r>
            <a:endParaRPr lang="en-US" sz="3200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819400"/>
            <a:ext cx="1409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Name Squatting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463" y="1547813"/>
            <a:ext cx="63150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  <a:latin typeface="Gill Sans MT" pitchFamily="34" charset="0"/>
              </a:rPr>
              <a:t>Engage The Public</a:t>
            </a:r>
            <a:endParaRPr lang="en-US" sz="4000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Follow other </a:t>
            </a:r>
            <a:r>
              <a:rPr lang="en-US" sz="2800" dirty="0" smtClean="0"/>
              <a:t>influential organizations</a:t>
            </a:r>
          </a:p>
          <a:p>
            <a:pPr lvl="1"/>
            <a:r>
              <a:rPr lang="en-US" sz="2000" dirty="0" smtClean="0"/>
              <a:t>Don’t just broadcast… listen</a:t>
            </a:r>
          </a:p>
          <a:p>
            <a:pPr lvl="1"/>
            <a:r>
              <a:rPr lang="en-US" sz="2400" dirty="0" smtClean="0"/>
              <a:t>Following others usually results in them following you</a:t>
            </a:r>
          </a:p>
          <a:p>
            <a:r>
              <a:rPr lang="en-US" sz="2800" dirty="0" smtClean="0"/>
              <a:t>Setup key word searches and hash tags</a:t>
            </a:r>
          </a:p>
          <a:p>
            <a:r>
              <a:rPr lang="en-US" sz="2800" dirty="0" smtClean="0"/>
              <a:t>Focus content on city related matters</a:t>
            </a:r>
          </a:p>
          <a:p>
            <a:pPr lvl="1"/>
            <a:r>
              <a:rPr lang="en-US" sz="2400" dirty="0" smtClean="0"/>
              <a:t>Avoid spamming the public</a:t>
            </a:r>
          </a:p>
          <a:p>
            <a:r>
              <a:rPr lang="en-US" sz="2800" dirty="0" smtClean="0"/>
              <a:t>Update no less than every seven days</a:t>
            </a:r>
          </a:p>
          <a:p>
            <a:endParaRPr lang="en-US" sz="1200" dirty="0" smtClean="0"/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Gill Sans MT" pitchFamily="34" charset="0"/>
              </a:rPr>
              <a:t>Leverage Tools</a:t>
            </a:r>
            <a:endParaRPr lang="en-US" sz="4000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199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Popular tools include:  </a:t>
            </a:r>
            <a:r>
              <a:rPr lang="en-US" sz="2800" dirty="0" err="1" smtClean="0">
                <a:solidFill>
                  <a:schemeClr val="accent1"/>
                </a:solidFill>
              </a:rPr>
              <a:t>TweetDeck</a:t>
            </a:r>
            <a:r>
              <a:rPr lang="en-US" sz="2800" dirty="0" smtClean="0">
                <a:solidFill>
                  <a:schemeClr val="accent1"/>
                </a:solidFill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</a:rPr>
              <a:t>HootSuite</a:t>
            </a:r>
            <a:r>
              <a:rPr lang="en-US" sz="2800" dirty="0" smtClean="0">
                <a:solidFill>
                  <a:schemeClr val="accent1"/>
                </a:solidFill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</a:rPr>
              <a:t>CoTweet</a:t>
            </a:r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/>
              <a:t>Allow more than one person to handle broadcasts and general social media responsibilities</a:t>
            </a:r>
          </a:p>
          <a:p>
            <a:r>
              <a:rPr lang="en-US" sz="2800" dirty="0" smtClean="0"/>
              <a:t>Provides monitoring options and multi-account monitoring through a single interface</a:t>
            </a:r>
          </a:p>
          <a:p>
            <a:r>
              <a:rPr lang="en-US" sz="2800" dirty="0" smtClean="0"/>
              <a:t>Some include mobile options for PIO’s that are 24/7</a:t>
            </a:r>
          </a:p>
          <a:p>
            <a:endParaRPr lang="en-US" sz="1200" dirty="0" smtClean="0"/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724400"/>
            <a:ext cx="25860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ootSuite_wordmark_tra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800600"/>
            <a:ext cx="2895600" cy="561023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724400"/>
            <a:ext cx="1781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Gill Sans MT" pitchFamily="34" charset="0"/>
              </a:rPr>
              <a:t>Know Social Media’s Limits</a:t>
            </a:r>
            <a:endParaRPr lang="en-US" sz="4000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799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Facebook and Twitter are huge, but not ubiquitous</a:t>
            </a:r>
          </a:p>
          <a:p>
            <a:pPr lvl="1"/>
            <a:r>
              <a:rPr lang="en-US" sz="2400" dirty="0" smtClean="0"/>
              <a:t>150,000,000 US Facebook Users</a:t>
            </a:r>
          </a:p>
          <a:p>
            <a:pPr lvl="1"/>
            <a:r>
              <a:rPr lang="en-US" sz="2400" dirty="0" smtClean="0"/>
              <a:t>75,000,000 Twitter Accounts Worldwide (many are inactive)</a:t>
            </a:r>
          </a:p>
          <a:p>
            <a:r>
              <a:rPr lang="en-US" dirty="0" smtClean="0"/>
              <a:t>Lot’s of people are not using social media</a:t>
            </a:r>
          </a:p>
          <a:p>
            <a:pPr lvl="1"/>
            <a:r>
              <a:rPr lang="en-US" dirty="0" smtClean="0"/>
              <a:t>Good old websites still need to be used</a:t>
            </a:r>
          </a:p>
          <a:p>
            <a:pPr lvl="1"/>
            <a:r>
              <a:rPr lang="en-US" dirty="0" smtClean="0"/>
              <a:t>Don’t expect to stop placing content on your website</a:t>
            </a:r>
          </a:p>
          <a:p>
            <a:endParaRPr lang="en-US" sz="1200" dirty="0" smtClean="0"/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Gill Sans MT" pitchFamily="34" charset="0"/>
              </a:rPr>
              <a:t>Track Your Influence</a:t>
            </a:r>
            <a:endParaRPr lang="en-US" sz="4000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7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Internet delivers a rich set of data on your digital presence.</a:t>
            </a:r>
          </a:p>
          <a:p>
            <a:pPr lvl="1"/>
            <a:r>
              <a:rPr lang="en-US" dirty="0" smtClean="0"/>
              <a:t>Review your website stats</a:t>
            </a:r>
          </a:p>
          <a:p>
            <a:pPr lvl="1"/>
            <a:r>
              <a:rPr lang="en-US" dirty="0" smtClean="0"/>
              <a:t>Leverage Google Analytics or equivalent</a:t>
            </a:r>
          </a:p>
          <a:p>
            <a:pPr lvl="1"/>
            <a:r>
              <a:rPr lang="en-US" dirty="0" smtClean="0"/>
              <a:t>Facebook Pages features Insights</a:t>
            </a:r>
          </a:p>
          <a:p>
            <a:pPr lvl="1"/>
            <a:r>
              <a:rPr lang="en-US" dirty="0" smtClean="0"/>
              <a:t>Track your mentions and re-tweets on Twitter</a:t>
            </a:r>
          </a:p>
          <a:p>
            <a:endParaRPr lang="en-US" sz="1200" dirty="0" smtClean="0"/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pPr lvl="1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9000" y="0"/>
            <a:ext cx="715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  <a:latin typeface="Gill Sans MT" pitchFamily="34" charset="0"/>
              </a:rPr>
              <a:t>3 spooky realities</a:t>
            </a:r>
            <a:endParaRPr lang="en-US" sz="4000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Part III</a:t>
            </a:r>
            <a:endParaRPr lang="en-US" sz="2400" dirty="0" smtClean="0"/>
          </a:p>
          <a:p>
            <a:pPr lvl="1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  <a:latin typeface="Gill Sans MT" pitchFamily="34" charset="0"/>
              </a:rPr>
              <a:t>You Are Not In Control</a:t>
            </a:r>
            <a:endParaRPr lang="en-US" sz="4000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You operate in their world and are subject to their rules.</a:t>
            </a:r>
            <a:endParaRPr lang="en-US" sz="2400" dirty="0" smtClean="0"/>
          </a:p>
          <a:p>
            <a:pPr lvl="1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8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Example: Twitter Redesign Kills Custom Backgrounds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4000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pPr lvl="1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1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4000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pPr lvl="1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24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  <a:latin typeface="Gill Sans MT" pitchFamily="34" charset="0"/>
              </a:rPr>
              <a:t>Overview</a:t>
            </a:r>
            <a:endParaRPr lang="en-US" sz="4000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Tripepi Smith Internet Strategy Study: Orange County</a:t>
            </a:r>
          </a:p>
          <a:p>
            <a:pPr lvl="1"/>
            <a:r>
              <a:rPr lang="en-US" sz="2400" dirty="0" smtClean="0"/>
              <a:t>Results &amp; Observations</a:t>
            </a:r>
          </a:p>
          <a:p>
            <a:r>
              <a:rPr lang="en-US" sz="2800" dirty="0" smtClean="0"/>
              <a:t>5 Key Social Media Points for Cities</a:t>
            </a:r>
          </a:p>
          <a:p>
            <a:r>
              <a:rPr lang="en-US" sz="2800" dirty="0" smtClean="0"/>
              <a:t>3 Spooky Realities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  <a:latin typeface="Gill Sans MT" pitchFamily="34" charset="0"/>
              </a:rPr>
              <a:t>Privacy is a Concern</a:t>
            </a:r>
            <a:endParaRPr lang="en-US" sz="4000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Clearly state risks and note third party nature of these tools, even if it seems obvious.</a:t>
            </a:r>
          </a:p>
          <a:p>
            <a:pPr lvl="1"/>
            <a:r>
              <a:rPr lang="en-US" sz="2000" dirty="0" smtClean="0"/>
              <a:t>“The city made me do it.”</a:t>
            </a:r>
          </a:p>
          <a:p>
            <a:pPr lvl="1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43000"/>
            <a:ext cx="4038600" cy="466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  <a:latin typeface="Gill Sans MT" pitchFamily="34" charset="0"/>
              </a:rPr>
              <a:t>Everyone Has a Soapbox</a:t>
            </a:r>
            <a:endParaRPr lang="en-US" sz="4000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Social Media is bi-directional and does not require a license</a:t>
            </a:r>
          </a:p>
          <a:p>
            <a:r>
              <a:rPr lang="en-US" sz="2800" dirty="0" smtClean="0"/>
              <a:t>City gadflies/critics/aspiring candidates can engage cities very publicly on the city’s turf</a:t>
            </a:r>
          </a:p>
          <a:p>
            <a:pPr lvl="1"/>
            <a:r>
              <a:rPr lang="en-US" sz="1600" dirty="0" smtClean="0"/>
              <a:t>Followers of cities on Twitter and Facebook are more likely to be highly engaged citizen (i.e. they vote or have regular contact with elected officials)</a:t>
            </a:r>
          </a:p>
          <a:p>
            <a:r>
              <a:rPr lang="en-US" sz="2800" dirty="0" smtClean="0"/>
              <a:t>Strong, </a:t>
            </a:r>
            <a:r>
              <a:rPr lang="en-US" sz="2800" dirty="0" smtClean="0"/>
              <a:t>clearly </a:t>
            </a:r>
            <a:r>
              <a:rPr lang="en-US" sz="2800" dirty="0" smtClean="0"/>
              <a:t>stated </a:t>
            </a:r>
            <a:r>
              <a:rPr lang="en-US" sz="2800" dirty="0" smtClean="0"/>
              <a:t>social media policies should be in place prior to embarking on an active social media effort</a:t>
            </a:r>
          </a:p>
          <a:p>
            <a:pPr lvl="1"/>
            <a:r>
              <a:rPr lang="en-US" sz="1600" dirty="0" smtClean="0"/>
              <a:t>However, securing ID’s and branding can precede the policy (time is of the essence)</a:t>
            </a:r>
          </a:p>
          <a:p>
            <a:pPr lvl="1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  <a:latin typeface="Gill Sans MT" pitchFamily="34" charset="0"/>
              </a:rPr>
              <a:t>Things You Must Remember</a:t>
            </a:r>
            <a:endParaRPr lang="en-US" sz="4000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Secure your social media identity or someone else will</a:t>
            </a:r>
            <a:endParaRPr lang="en-US" dirty="0"/>
          </a:p>
          <a:p>
            <a:r>
              <a:rPr lang="en-US" sz="2800" dirty="0" smtClean="0"/>
              <a:t>The social media tools and capabilities are changing rapidly so you will need to review your strategy/efforts on </a:t>
            </a:r>
            <a:r>
              <a:rPr lang="en-US" sz="2800" dirty="0" smtClean="0"/>
              <a:t>a quarterly </a:t>
            </a:r>
            <a:r>
              <a:rPr lang="en-US" sz="2800" dirty="0" smtClean="0"/>
              <a:t>basis</a:t>
            </a:r>
          </a:p>
          <a:p>
            <a:r>
              <a:rPr lang="en-US" sz="2800" dirty="0" smtClean="0"/>
              <a:t>Social media is about society. It appeals to the natural instincts of people to communicate, interact and engage, only it makes this process 100x faster and easier to do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  <a:latin typeface="Gill Sans MT" pitchFamily="34" charset="0"/>
              </a:rPr>
              <a:t>Contact Information</a:t>
            </a:r>
            <a:endParaRPr lang="en-US" sz="4000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0" y="2667000"/>
            <a:ext cx="6477000" cy="3459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hlinkClick r:id="rId2"/>
              </a:rPr>
              <a:t>ryder@tripepismith.com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twitter.com/</a:t>
            </a:r>
            <a:r>
              <a:rPr lang="en-US" sz="2800" dirty="0" err="1" smtClean="0"/>
              <a:t>tripepismith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facebook.com/</a:t>
            </a:r>
            <a:r>
              <a:rPr lang="en-US" sz="2800" dirty="0" err="1" smtClean="0"/>
              <a:t>tripepismith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linkedin.com/in/</a:t>
            </a:r>
            <a:r>
              <a:rPr lang="en-US" sz="2800" dirty="0" err="1" smtClean="0"/>
              <a:t>rydertoddsmith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  <a:latin typeface="Gill Sans MT" pitchFamily="34" charset="0"/>
              </a:rPr>
              <a:t>OC Internet Strategy Study</a:t>
            </a:r>
            <a:endParaRPr lang="en-US" sz="4000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Part I</a:t>
            </a:r>
            <a:endParaRPr lang="en-US" sz="2400" dirty="0" smtClean="0"/>
          </a:p>
          <a:p>
            <a:pPr lvl="1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  <a:latin typeface="Gill Sans MT" pitchFamily="34" charset="0"/>
              </a:rPr>
              <a:t>Internet Strategy Study Methodology</a:t>
            </a:r>
            <a:endParaRPr lang="en-US" sz="4000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Focus On Simple Yes/No Questions</a:t>
            </a:r>
          </a:p>
          <a:p>
            <a:pPr lvl="1"/>
            <a:r>
              <a:rPr lang="en-US" sz="2400" dirty="0" smtClean="0"/>
              <a:t>Social Media</a:t>
            </a:r>
          </a:p>
          <a:p>
            <a:pPr lvl="1"/>
            <a:r>
              <a:rPr lang="en-US" sz="2400" dirty="0" smtClean="0"/>
              <a:t>Website Features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Elected Connectivity &amp; Email Response</a:t>
            </a:r>
          </a:p>
          <a:p>
            <a:r>
              <a:rPr lang="en-US" sz="2800" dirty="0" smtClean="0"/>
              <a:t>34 Cities in Orange County Only</a:t>
            </a:r>
          </a:p>
          <a:p>
            <a:r>
              <a:rPr lang="en-US" sz="2800" dirty="0" smtClean="0"/>
              <a:t>Used a Point Weighting System to Subtotal Cities</a:t>
            </a:r>
          </a:p>
          <a:p>
            <a:r>
              <a:rPr lang="en-US" sz="2800" dirty="0" smtClean="0"/>
              <a:t>Did Not Publish Rankings to Avoid Comparisons</a:t>
            </a:r>
          </a:p>
          <a:p>
            <a:r>
              <a:rPr lang="en-US" sz="2800" dirty="0" smtClean="0"/>
              <a:t>Invited Surveyed Cities to Request Detailed Results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  <a:latin typeface="Gill Sans MT" pitchFamily="34" charset="0"/>
              </a:rPr>
              <a:t>Highlighted Findings</a:t>
            </a:r>
            <a:endParaRPr lang="en-US" sz="4000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Top Scoring Cities</a:t>
            </a:r>
          </a:p>
          <a:p>
            <a:pPr lvl="2"/>
            <a:r>
              <a:rPr lang="en-US" dirty="0" smtClean="0"/>
              <a:t>Newport Beach, Tustin, Dana Point, Brea, Buena Park &amp; Fullerton</a:t>
            </a:r>
          </a:p>
          <a:p>
            <a:pPr lvl="1"/>
            <a:r>
              <a:rPr lang="en-US" dirty="0" smtClean="0"/>
              <a:t>29 of 34 Cities had email for mayor or council on their websites (forms don’t count)</a:t>
            </a:r>
          </a:p>
          <a:p>
            <a:pPr lvl="1"/>
            <a:r>
              <a:rPr lang="en-US" dirty="0" smtClean="0"/>
              <a:t>18 of 34 Cities had online council meeting video (</a:t>
            </a:r>
            <a:r>
              <a:rPr lang="en-US" dirty="0" err="1" smtClean="0"/>
              <a:t>Granicus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27 of 34 Cities had a friendly URL </a:t>
            </a:r>
            <a:r>
              <a:rPr lang="en-US" dirty="0" smtClean="0"/>
              <a:t>(cityofirvine.org v. www.ci.seal-beach.ca.us)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  <a:latin typeface="Gill Sans MT" pitchFamily="34" charset="0"/>
              </a:rPr>
              <a:t>Highlighted Findings</a:t>
            </a:r>
            <a:endParaRPr lang="en-US" sz="4000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21 of 34 Cities have Twitter Accounts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10,700+ Followers (includes duplicates)</a:t>
            </a:r>
          </a:p>
          <a:p>
            <a:pPr lvl="2"/>
            <a:r>
              <a:rPr lang="en-US" dirty="0" smtClean="0"/>
              <a:t>8,209 Tweets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14 of 21 Tweeted in las</a:t>
            </a:r>
            <a:r>
              <a:rPr lang="en-US" dirty="0" smtClean="0"/>
              <a:t>t 7 days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17 of 34 Cities have Facebook Pages</a:t>
            </a:r>
          </a:p>
          <a:p>
            <a:pPr lvl="2"/>
            <a:r>
              <a:rPr lang="en-US" dirty="0" smtClean="0"/>
              <a:t>18,723 “Likes” of those Pages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12 of 17 Updated in Last 7 Days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9 of 17 have Vanity URL’s (facebook.com/</a:t>
            </a:r>
            <a:r>
              <a:rPr lang="en-US" dirty="0" err="1" smtClean="0">
                <a:solidFill>
                  <a:schemeClr val="accent1"/>
                </a:solidFill>
              </a:rPr>
              <a:t>cityoftustin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  <a:latin typeface="Gill Sans MT" pitchFamily="34" charset="0"/>
              </a:rPr>
              <a:t>Highlighted Findings</a:t>
            </a:r>
            <a:endParaRPr lang="en-US" sz="4000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>
                <a:solidFill>
                  <a:schemeClr val="accent1"/>
                </a:solidFill>
              </a:rPr>
              <a:t>Study Available for Download:</a:t>
            </a:r>
          </a:p>
          <a:p>
            <a:pPr lvl="1">
              <a:buNone/>
            </a:pPr>
            <a:r>
              <a:rPr lang="en-US" dirty="0" smtClean="0"/>
              <a:t>	 http://www.tripepismith.com/articles/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  <a:latin typeface="Gill Sans MT" pitchFamily="34" charset="0"/>
              </a:rPr>
              <a:t>5 key Social media Points for Cities</a:t>
            </a:r>
            <a:endParaRPr lang="en-US" sz="4000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Part II</a:t>
            </a:r>
            <a:endParaRPr lang="en-US" sz="2400" dirty="0" smtClean="0"/>
          </a:p>
          <a:p>
            <a:pPr lvl="1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  <a:latin typeface="Gill Sans MT" pitchFamily="34" charset="0"/>
              </a:rPr>
              <a:t>Secure Your Brand</a:t>
            </a:r>
            <a:endParaRPr lang="en-US" sz="4000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79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Feature Official social media links on website home page</a:t>
            </a:r>
          </a:p>
          <a:p>
            <a:r>
              <a:rPr lang="en-US" sz="2800" dirty="0" smtClean="0"/>
              <a:t>Create a web page dedicated to social media</a:t>
            </a:r>
          </a:p>
          <a:p>
            <a:pPr lvl="1"/>
            <a:r>
              <a:rPr lang="en-US" sz="1600" dirty="0" smtClean="0">
                <a:solidFill>
                  <a:schemeClr val="accent1"/>
                </a:solidFill>
              </a:rPr>
              <a:t>Outline different social media channels, if applicable: City, Parks and Rec., Polic</a:t>
            </a:r>
            <a:r>
              <a:rPr lang="en-US" sz="1600" dirty="0" smtClean="0"/>
              <a:t>e Department</a:t>
            </a:r>
            <a:endParaRPr lang="en-US" sz="1600" dirty="0" smtClean="0">
              <a:solidFill>
                <a:schemeClr val="accent1"/>
              </a:solidFill>
            </a:endParaRPr>
          </a:p>
          <a:p>
            <a:r>
              <a:rPr lang="en-US" sz="2800" dirty="0" smtClean="0"/>
              <a:t>Optimize your logo/seal for Twitter and Facebook</a:t>
            </a:r>
          </a:p>
          <a:p>
            <a:pPr lvl="1"/>
            <a:r>
              <a:rPr lang="en-US" sz="1600" dirty="0" smtClean="0">
                <a:solidFill>
                  <a:schemeClr val="accent1"/>
                </a:solidFill>
              </a:rPr>
              <a:t>Note thumbnail versus regula</a:t>
            </a:r>
            <a:r>
              <a:rPr lang="en-US" sz="1600" dirty="0" smtClean="0"/>
              <a:t>r logo image sizes</a:t>
            </a:r>
          </a:p>
          <a:p>
            <a:r>
              <a:rPr lang="en-US" sz="2800" dirty="0" smtClean="0"/>
              <a:t>Secure a Vanity URL for Facebook Page</a:t>
            </a:r>
          </a:p>
          <a:p>
            <a:r>
              <a:rPr lang="en-US" sz="2800" dirty="0" smtClean="0"/>
              <a:t>Match your Twitter account to Friendly Domain Name</a:t>
            </a: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SA Colors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339900"/>
      </a:accent1>
      <a:accent2>
        <a:srgbClr val="9BCD82"/>
      </a:accent2>
      <a:accent3>
        <a:srgbClr val="FFCC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</TotalTime>
  <Words>683</Words>
  <Application>Microsoft Office PowerPoint</Application>
  <PresentationFormat>On-screen Show (4:3)</PresentationFormat>
  <Paragraphs>95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Local Government, Social Media, Web Strategy Bringing the Pieces Together</vt:lpstr>
      <vt:lpstr>Overview</vt:lpstr>
      <vt:lpstr>OC Internet Strategy Study</vt:lpstr>
      <vt:lpstr>Internet Strategy Study Methodology</vt:lpstr>
      <vt:lpstr>Highlighted Findings</vt:lpstr>
      <vt:lpstr>Highlighted Findings</vt:lpstr>
      <vt:lpstr>Highlighted Findings</vt:lpstr>
      <vt:lpstr>5 key Social media Points for Cities</vt:lpstr>
      <vt:lpstr>Secure Your Brand</vt:lpstr>
      <vt:lpstr>Twitter Name Squatting</vt:lpstr>
      <vt:lpstr>Engage The Public</vt:lpstr>
      <vt:lpstr>Leverage Tools</vt:lpstr>
      <vt:lpstr>Know Social Media’s Limits</vt:lpstr>
      <vt:lpstr>Track Your Influence</vt:lpstr>
      <vt:lpstr>Slide 15</vt:lpstr>
      <vt:lpstr>3 spooky realities</vt:lpstr>
      <vt:lpstr>You Are Not In Control</vt:lpstr>
      <vt:lpstr>Slide 18</vt:lpstr>
      <vt:lpstr>Slide 19</vt:lpstr>
      <vt:lpstr>Privacy is a Concern</vt:lpstr>
      <vt:lpstr>Everyone Has a Soapbox</vt:lpstr>
      <vt:lpstr>Things You Must Remember</vt:lpstr>
      <vt:lpstr>Contact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County Division, League of California Cities Executive Director Services RFP Response</dc:title>
  <dc:creator>Ryder</dc:creator>
  <cp:lastModifiedBy>Ryder</cp:lastModifiedBy>
  <cp:revision>128</cp:revision>
  <dcterms:created xsi:type="dcterms:W3CDTF">2010-08-30T01:34:56Z</dcterms:created>
  <dcterms:modified xsi:type="dcterms:W3CDTF">2010-10-28T05:30:16Z</dcterms:modified>
</cp:coreProperties>
</file>