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notesMasterIdLst>
    <p:notesMasterId r:id="rId37"/>
  </p:notesMasterIdLst>
  <p:sldIdLst>
    <p:sldId id="275" r:id="rId2"/>
    <p:sldId id="266" r:id="rId3"/>
    <p:sldId id="263" r:id="rId4"/>
    <p:sldId id="277" r:id="rId5"/>
    <p:sldId id="278"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304" r:id="rId22"/>
    <p:sldId id="308" r:id="rId23"/>
    <p:sldId id="295" r:id="rId24"/>
    <p:sldId id="296" r:id="rId25"/>
    <p:sldId id="297" r:id="rId26"/>
    <p:sldId id="298" r:id="rId27"/>
    <p:sldId id="300" r:id="rId28"/>
    <p:sldId id="305" r:id="rId29"/>
    <p:sldId id="302" r:id="rId30"/>
    <p:sldId id="303" r:id="rId31"/>
    <p:sldId id="306" r:id="rId32"/>
    <p:sldId id="307" r:id="rId33"/>
    <p:sldId id="271" r:id="rId34"/>
    <p:sldId id="272" r:id="rId35"/>
    <p:sldId id="27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7F6"/>
    <a:srgbClr val="D6001C"/>
    <a:srgbClr val="DA291C"/>
    <a:srgbClr val="555555"/>
    <a:srgbClr val="898D8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7"/>
    <p:restoredTop sz="94674"/>
  </p:normalViewPr>
  <p:slideViewPr>
    <p:cSldViewPr snapToGrid="0" snapToObjects="1">
      <p:cViewPr varScale="1">
        <p:scale>
          <a:sx n="51" d="100"/>
          <a:sy n="51" d="100"/>
        </p:scale>
        <p:origin x="114" y="4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5986FB-6817-4FD2-ACA1-995C121B7152}" type="datetimeFigureOut">
              <a:rPr lang="en-US" smtClean="0"/>
              <a:pPr/>
              <a:t>2/13/2020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575A6-8917-4694-BFB1-5714DA810584}" type="slidenum">
              <a:rPr lang="en-US" smtClean="0"/>
              <a:pPr/>
              <a:t>‹#›</a:t>
            </a:fld>
            <a:endParaRPr lang="en-US" dirty="0"/>
          </a:p>
        </p:txBody>
      </p:sp>
    </p:spTree>
    <p:extLst>
      <p:ext uri="{BB962C8B-B14F-4D97-AF65-F5344CB8AC3E}">
        <p14:creationId xmlns:p14="http://schemas.microsoft.com/office/powerpoint/2010/main" val="363136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89686" y="1262773"/>
            <a:ext cx="7882221" cy="1015679"/>
          </a:xfrm>
          <a:prstGeom prst="rect">
            <a:avLst/>
          </a:prstGeom>
        </p:spPr>
        <p:txBody>
          <a:bodyPr lIns="0" tIns="0" rIns="0" bIns="0" anchor="t" anchorCtr="0"/>
          <a:lstStyle>
            <a:lvl1pPr algn="l">
              <a:defRPr sz="4000" b="1" i="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89686" y="2278452"/>
            <a:ext cx="7882221" cy="3207482"/>
          </a:xfrm>
          <a:prstGeom prst="rect">
            <a:avLst/>
          </a:prstGeom>
        </p:spPr>
        <p:txBody>
          <a:bodyPr lIns="0" tIns="0" rIns="0" bIns="0"/>
          <a:lstStyle>
            <a:lvl1pPr marL="0" indent="0" algn="l">
              <a:buNone/>
              <a:defRPr sz="1800" baseline="0">
                <a:solidFill>
                  <a:srgbClr val="F8F7F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p:cNvSpPr/>
          <p:nvPr/>
        </p:nvSpPr>
        <p:spPr>
          <a:xfrm>
            <a:off x="889686" y="1011268"/>
            <a:ext cx="1149180" cy="3707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userDrawn="1"/>
        </p:nvSpPr>
        <p:spPr>
          <a:xfrm>
            <a:off x="889686" y="1011268"/>
            <a:ext cx="1149180" cy="3707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1933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4" name="TextBox 3"/>
          <p:cNvSpPr txBox="1"/>
          <p:nvPr/>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6" name="TextBox 5"/>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Tree>
    <p:extLst>
      <p:ext uri="{BB962C8B-B14F-4D97-AF65-F5344CB8AC3E}">
        <p14:creationId xmlns:p14="http://schemas.microsoft.com/office/powerpoint/2010/main" val="55936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0024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Page Title On Solid Color Background">
    <p:bg>
      <p:bgPr>
        <a:solidFill>
          <a:schemeClr val="accent2"/>
        </a:solidFill>
        <a:effectLst/>
      </p:bgPr>
    </p:bg>
    <p:spTree>
      <p:nvGrpSpPr>
        <p:cNvPr id="1" name=""/>
        <p:cNvGrpSpPr/>
        <p:nvPr/>
      </p:nvGrpSpPr>
      <p:grpSpPr>
        <a:xfrm>
          <a:off x="0" y="0"/>
          <a:ext cx="0" cy="0"/>
          <a:chOff x="0" y="0"/>
          <a:chExt cx="0" cy="0"/>
        </a:xfrm>
      </p:grpSpPr>
      <p:sp>
        <p:nvSpPr>
          <p:cNvPr id="4" name="Rectangle 3"/>
          <p:cNvSpPr/>
          <p:nvPr/>
        </p:nvSpPr>
        <p:spPr>
          <a:xfrm>
            <a:off x="5563071" y="2537093"/>
            <a:ext cx="1149180" cy="37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6" name="TextBox 5"/>
          <p:cNvSpPr txBox="1"/>
          <p:nvPr/>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
        <p:nvSpPr>
          <p:cNvPr id="3" name="Text Placeholder 2"/>
          <p:cNvSpPr>
            <a:spLocks noGrp="1"/>
          </p:cNvSpPr>
          <p:nvPr>
            <p:ph type="body" sz="quarter" idx="10"/>
          </p:nvPr>
        </p:nvSpPr>
        <p:spPr>
          <a:xfrm>
            <a:off x="855134" y="2779324"/>
            <a:ext cx="10767484" cy="1235075"/>
          </a:xfrm>
          <a:prstGeom prst="rect">
            <a:avLst/>
          </a:prstGeom>
        </p:spPr>
        <p:txBody>
          <a:bodyPr/>
          <a:lstStyle>
            <a:lvl1pPr marL="0" indent="0" algn="ctr">
              <a:buFontTx/>
              <a:buNone/>
              <a:defRPr sz="3100" b="1" i="0" baseline="0">
                <a:solidFill>
                  <a:srgbClr val="FFFFFF"/>
                </a:solidFill>
              </a:defRPr>
            </a:lvl1pPr>
            <a:lvl2pPr>
              <a:defRPr sz="3100" b="1" i="0" baseline="0">
                <a:solidFill>
                  <a:srgbClr val="FFFFFF"/>
                </a:solidFill>
              </a:defRPr>
            </a:lvl2pPr>
            <a:lvl3pPr>
              <a:defRPr sz="3100" b="1" i="0" baseline="0">
                <a:solidFill>
                  <a:srgbClr val="FFFFFF"/>
                </a:solidFill>
              </a:defRPr>
            </a:lvl3pPr>
            <a:lvl4pPr>
              <a:defRPr sz="3100" b="1" i="0" baseline="0">
                <a:solidFill>
                  <a:srgbClr val="FFFFFF"/>
                </a:solidFill>
              </a:defRPr>
            </a:lvl4pPr>
            <a:lvl5pPr>
              <a:defRPr sz="3100" b="1" i="0" baseline="0">
                <a:solidFill>
                  <a:srgbClr val="FFFFFF"/>
                </a:solidFill>
              </a:defRPr>
            </a:lvl5pPr>
          </a:lstStyle>
          <a:p>
            <a:pPr lvl="0"/>
            <a:r>
              <a:rPr lang="en-US"/>
              <a:t>Edit Master text styles</a:t>
            </a:r>
          </a:p>
        </p:txBody>
      </p:sp>
      <p:sp>
        <p:nvSpPr>
          <p:cNvPr id="7" name="Rectangle 6"/>
          <p:cNvSpPr/>
          <p:nvPr userDrawn="1"/>
        </p:nvSpPr>
        <p:spPr>
          <a:xfrm>
            <a:off x="5563071" y="2537093"/>
            <a:ext cx="1149180" cy="37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9" name="TextBox 8"/>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Tree>
    <p:extLst>
      <p:ext uri="{BB962C8B-B14F-4D97-AF65-F5344CB8AC3E}">
        <p14:creationId xmlns:p14="http://schemas.microsoft.com/office/powerpoint/2010/main" val="746441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act U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889688" y="1344730"/>
            <a:ext cx="6672649" cy="474489"/>
          </a:xfrm>
          <a:prstGeom prst="rect">
            <a:avLst/>
          </a:prstGeom>
          <a:noFill/>
        </p:spPr>
        <p:txBody>
          <a:bodyPr wrap="square" lIns="0" tIns="0" bIns="0" rtlCol="0" anchor="t">
            <a:spAutoFit/>
          </a:bodyPr>
          <a:lstStyle/>
          <a:p>
            <a:pPr>
              <a:lnSpc>
                <a:spcPts val="3675"/>
              </a:lnSpc>
            </a:pPr>
            <a:r>
              <a:rPr lang="en-US" sz="4500" b="1" dirty="0">
                <a:solidFill>
                  <a:schemeClr val="bg1"/>
                </a:solidFill>
                <a:latin typeface="Arial" charset="0"/>
                <a:ea typeface="Arial" charset="0"/>
                <a:cs typeface="Arial" charset="0"/>
              </a:rPr>
              <a:t>Contact Us</a:t>
            </a:r>
          </a:p>
        </p:txBody>
      </p:sp>
      <p:sp>
        <p:nvSpPr>
          <p:cNvPr id="4" name="Rectangle 3"/>
          <p:cNvSpPr/>
          <p:nvPr/>
        </p:nvSpPr>
        <p:spPr>
          <a:xfrm>
            <a:off x="889686" y="1081671"/>
            <a:ext cx="1149180" cy="37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1509649" y="3874528"/>
            <a:ext cx="3502433" cy="682238"/>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Newport Beach: 949.854.7000 </a:t>
            </a:r>
          </a:p>
          <a:p>
            <a:pPr>
              <a:spcAft>
                <a:spcPts val="450"/>
              </a:spcAft>
            </a:pPr>
            <a:r>
              <a:rPr lang="en-US" sz="1200" b="1" dirty="0">
                <a:solidFill>
                  <a:schemeClr val="bg1"/>
                </a:solidFill>
                <a:latin typeface="Arial" charset="0"/>
                <a:ea typeface="Arial" charset="0"/>
                <a:cs typeface="Arial" charset="0"/>
              </a:rPr>
              <a:t>Walnut Creek: 925.988.3200 </a:t>
            </a:r>
          </a:p>
          <a:p>
            <a:pPr>
              <a:spcAft>
                <a:spcPts val="450"/>
              </a:spcAft>
            </a:pPr>
            <a:r>
              <a:rPr lang="en-US" sz="1200" b="1" dirty="0">
                <a:solidFill>
                  <a:schemeClr val="bg1"/>
                </a:solidFill>
                <a:latin typeface="Arial" charset="0"/>
                <a:ea typeface="Arial" charset="0"/>
                <a:cs typeface="Arial" charset="0"/>
              </a:rPr>
              <a:t>Las Vegas: 702.777.7500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73" y="3877572"/>
            <a:ext cx="489616" cy="367212"/>
          </a:xfrm>
          <a:prstGeom prst="rect">
            <a:avLst/>
          </a:prstGeom>
        </p:spPr>
      </p:pic>
      <p:sp>
        <p:nvSpPr>
          <p:cNvPr id="7" name="TextBox 6"/>
          <p:cNvSpPr txBox="1"/>
          <p:nvPr/>
        </p:nvSpPr>
        <p:spPr>
          <a:xfrm>
            <a:off x="1509650" y="2093679"/>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marketing@ndlf.com</a:t>
            </a:r>
          </a:p>
        </p:txBody>
      </p:sp>
      <p:sp>
        <p:nvSpPr>
          <p:cNvPr id="8" name="TextBox 7"/>
          <p:cNvSpPr txBox="1"/>
          <p:nvPr/>
        </p:nvSpPr>
        <p:spPr>
          <a:xfrm>
            <a:off x="1507554" y="2576656"/>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Newmeyer Dillion</a:t>
            </a:r>
          </a:p>
        </p:txBody>
      </p:sp>
      <p:sp>
        <p:nvSpPr>
          <p:cNvPr id="9" name="TextBox 8"/>
          <p:cNvSpPr txBox="1"/>
          <p:nvPr/>
        </p:nvSpPr>
        <p:spPr>
          <a:xfrm>
            <a:off x="1507554" y="3040903"/>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Follow us: NandDLaw</a:t>
            </a:r>
          </a:p>
        </p:txBody>
      </p:sp>
      <p:sp>
        <p:nvSpPr>
          <p:cNvPr id="10" name="TextBox 9"/>
          <p:cNvSpPr txBox="1"/>
          <p:nvPr/>
        </p:nvSpPr>
        <p:spPr>
          <a:xfrm>
            <a:off x="1509649" y="3494882"/>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www.newmeyerdillion.com</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794" y="2022704"/>
            <a:ext cx="488159" cy="36611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973" y="2485384"/>
            <a:ext cx="489616" cy="36721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973" y="2950268"/>
            <a:ext cx="489616" cy="36721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067" y="3415151"/>
            <a:ext cx="489616" cy="367212"/>
          </a:xfrm>
          <a:prstGeom prst="rect">
            <a:avLst/>
          </a:prstGeom>
        </p:spPr>
      </p:pic>
      <p:sp>
        <p:nvSpPr>
          <p:cNvPr id="15" name="TextBox 14"/>
          <p:cNvSpPr txBox="1"/>
          <p:nvPr/>
        </p:nvSpPr>
        <p:spPr>
          <a:xfrm>
            <a:off x="5152952" y="2020910"/>
            <a:ext cx="3502433" cy="2498120"/>
          </a:xfrm>
          <a:prstGeom prst="rect">
            <a:avLst/>
          </a:prstGeom>
          <a:noFill/>
        </p:spPr>
        <p:txBody>
          <a:bodyPr wrap="square" lIns="0" tIns="0" rIns="0" bIns="0" rtlCol="0">
            <a:spAutoFit/>
          </a:bodyPr>
          <a:lstStyle/>
          <a:p>
            <a:pPr>
              <a:spcAft>
                <a:spcPts val="1125"/>
              </a:spcAft>
            </a:pPr>
            <a:r>
              <a:rPr lang="en-US" sz="1200" b="1" dirty="0">
                <a:solidFill>
                  <a:schemeClr val="bg1"/>
                </a:solidFill>
                <a:latin typeface="Arial" charset="0"/>
                <a:ea typeface="Arial" charset="0"/>
                <a:cs typeface="Arial" charset="0"/>
              </a:rPr>
              <a:t>Newport Beach</a:t>
            </a:r>
            <a:br>
              <a:rPr lang="en-US" sz="1200" b="1"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895 Dove Street</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Fifth Floor</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Newport Beach, CA 92660 </a:t>
            </a:r>
          </a:p>
          <a:p>
            <a:pPr>
              <a:spcAft>
                <a:spcPts val="1125"/>
              </a:spcAft>
            </a:pPr>
            <a:r>
              <a:rPr lang="en-US" sz="1200" b="1" dirty="0">
                <a:solidFill>
                  <a:schemeClr val="bg1"/>
                </a:solidFill>
                <a:latin typeface="Arial" charset="0"/>
                <a:ea typeface="Arial" charset="0"/>
                <a:cs typeface="Arial" charset="0"/>
              </a:rPr>
              <a:t>Walnut Creek</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1333 N. California Boulevard</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Suite 600</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Walnut Creek, CA 94596</a:t>
            </a:r>
          </a:p>
          <a:p>
            <a:pPr>
              <a:spcAft>
                <a:spcPts val="1125"/>
              </a:spcAft>
            </a:pPr>
            <a:r>
              <a:rPr lang="en-US" sz="1200" b="1" dirty="0">
                <a:solidFill>
                  <a:schemeClr val="bg1"/>
                </a:solidFill>
                <a:latin typeface="Arial" charset="0"/>
                <a:ea typeface="Arial" charset="0"/>
                <a:cs typeface="Arial" charset="0"/>
              </a:rPr>
              <a:t>Las Vegas</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3800 Howard Hughes Parkway</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Suite 700</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Las Vegas, NV 89169</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0373" y="2020911"/>
            <a:ext cx="489615" cy="367211"/>
          </a:xfrm>
          <a:prstGeom prst="rect">
            <a:avLst/>
          </a:prstGeom>
        </p:spPr>
      </p:pic>
      <p:sp>
        <p:nvSpPr>
          <p:cNvPr id="17" name="TextBox 16"/>
          <p:cNvSpPr txBox="1"/>
          <p:nvPr userDrawn="1"/>
        </p:nvSpPr>
        <p:spPr>
          <a:xfrm>
            <a:off x="889688" y="1344730"/>
            <a:ext cx="6672649" cy="474489"/>
          </a:xfrm>
          <a:prstGeom prst="rect">
            <a:avLst/>
          </a:prstGeom>
          <a:noFill/>
        </p:spPr>
        <p:txBody>
          <a:bodyPr wrap="square" lIns="0" tIns="0" bIns="0" rtlCol="0" anchor="t">
            <a:spAutoFit/>
          </a:bodyPr>
          <a:lstStyle/>
          <a:p>
            <a:pPr>
              <a:lnSpc>
                <a:spcPts val="3675"/>
              </a:lnSpc>
            </a:pPr>
            <a:r>
              <a:rPr lang="en-US" sz="4500" b="1" dirty="0">
                <a:solidFill>
                  <a:schemeClr val="bg1"/>
                </a:solidFill>
                <a:latin typeface="Arial" charset="0"/>
                <a:ea typeface="Arial" charset="0"/>
                <a:cs typeface="Arial" charset="0"/>
              </a:rPr>
              <a:t>Contact Us</a:t>
            </a:r>
          </a:p>
        </p:txBody>
      </p:sp>
      <p:sp>
        <p:nvSpPr>
          <p:cNvPr id="18" name="Rectangle 17"/>
          <p:cNvSpPr/>
          <p:nvPr userDrawn="1"/>
        </p:nvSpPr>
        <p:spPr>
          <a:xfrm>
            <a:off x="889686" y="1081671"/>
            <a:ext cx="1149180" cy="37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p:cNvSpPr txBox="1"/>
          <p:nvPr userDrawn="1"/>
        </p:nvSpPr>
        <p:spPr>
          <a:xfrm>
            <a:off x="1509649" y="3874528"/>
            <a:ext cx="3502433" cy="682238"/>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Newport Beach: 949.854.7000 </a:t>
            </a:r>
          </a:p>
          <a:p>
            <a:pPr>
              <a:spcAft>
                <a:spcPts val="450"/>
              </a:spcAft>
            </a:pPr>
            <a:r>
              <a:rPr lang="en-US" sz="1200" b="1" dirty="0">
                <a:solidFill>
                  <a:schemeClr val="bg1"/>
                </a:solidFill>
                <a:latin typeface="Arial" charset="0"/>
                <a:ea typeface="Arial" charset="0"/>
                <a:cs typeface="Arial" charset="0"/>
              </a:rPr>
              <a:t>Walnut Creek: 925.988.3200 </a:t>
            </a:r>
          </a:p>
          <a:p>
            <a:pPr>
              <a:spcAft>
                <a:spcPts val="450"/>
              </a:spcAft>
            </a:pPr>
            <a:r>
              <a:rPr lang="en-US" sz="1200" b="1" dirty="0">
                <a:solidFill>
                  <a:schemeClr val="bg1"/>
                </a:solidFill>
                <a:latin typeface="Arial" charset="0"/>
                <a:ea typeface="Arial" charset="0"/>
                <a:cs typeface="Arial" charset="0"/>
              </a:rPr>
              <a:t>Las Vegas: 702.777.7500</a:t>
            </a: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973" y="3877572"/>
            <a:ext cx="489616" cy="367212"/>
          </a:xfrm>
          <a:prstGeom prst="rect">
            <a:avLst/>
          </a:prstGeom>
        </p:spPr>
      </p:pic>
      <p:sp>
        <p:nvSpPr>
          <p:cNvPr id="21" name="TextBox 20"/>
          <p:cNvSpPr txBox="1"/>
          <p:nvPr userDrawn="1"/>
        </p:nvSpPr>
        <p:spPr>
          <a:xfrm>
            <a:off x="1509650" y="2093679"/>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marketing@ndlf.com</a:t>
            </a:r>
          </a:p>
        </p:txBody>
      </p:sp>
      <p:sp>
        <p:nvSpPr>
          <p:cNvPr id="22" name="TextBox 21"/>
          <p:cNvSpPr txBox="1"/>
          <p:nvPr userDrawn="1"/>
        </p:nvSpPr>
        <p:spPr>
          <a:xfrm>
            <a:off x="1507554" y="2576656"/>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Newmeyer Dillion</a:t>
            </a:r>
          </a:p>
        </p:txBody>
      </p:sp>
      <p:sp>
        <p:nvSpPr>
          <p:cNvPr id="23" name="TextBox 22"/>
          <p:cNvSpPr txBox="1"/>
          <p:nvPr userDrawn="1"/>
        </p:nvSpPr>
        <p:spPr>
          <a:xfrm>
            <a:off x="1507554" y="3040903"/>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Follow us: NandDLaw</a:t>
            </a:r>
          </a:p>
        </p:txBody>
      </p:sp>
      <p:sp>
        <p:nvSpPr>
          <p:cNvPr id="24" name="TextBox 23"/>
          <p:cNvSpPr txBox="1"/>
          <p:nvPr userDrawn="1"/>
        </p:nvSpPr>
        <p:spPr>
          <a:xfrm>
            <a:off x="1509649" y="3494882"/>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www.newmeyerdillion.com</a:t>
            </a:r>
          </a:p>
        </p:txBody>
      </p:sp>
      <p:pic>
        <p:nvPicPr>
          <p:cNvPr id="25" name="Picture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6794" y="2022704"/>
            <a:ext cx="488159" cy="366119"/>
          </a:xfrm>
          <a:prstGeom prst="rect">
            <a:avLst/>
          </a:prstGeom>
        </p:spPr>
      </p:pic>
      <p:pic>
        <p:nvPicPr>
          <p:cNvPr id="26" name="Picture 2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74973" y="2485384"/>
            <a:ext cx="489616" cy="367212"/>
          </a:xfrm>
          <a:prstGeom prst="rect">
            <a:avLst/>
          </a:prstGeom>
        </p:spPr>
      </p:pic>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4973" y="2950268"/>
            <a:ext cx="489616" cy="367212"/>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77067" y="3415151"/>
            <a:ext cx="489616" cy="367212"/>
          </a:xfrm>
          <a:prstGeom prst="rect">
            <a:avLst/>
          </a:prstGeom>
        </p:spPr>
      </p:pic>
      <p:sp>
        <p:nvSpPr>
          <p:cNvPr id="29" name="TextBox 28"/>
          <p:cNvSpPr txBox="1"/>
          <p:nvPr userDrawn="1"/>
        </p:nvSpPr>
        <p:spPr>
          <a:xfrm>
            <a:off x="5152952" y="2020910"/>
            <a:ext cx="3502433" cy="2498120"/>
          </a:xfrm>
          <a:prstGeom prst="rect">
            <a:avLst/>
          </a:prstGeom>
          <a:noFill/>
        </p:spPr>
        <p:txBody>
          <a:bodyPr wrap="square" lIns="0" tIns="0" rIns="0" bIns="0" rtlCol="0">
            <a:spAutoFit/>
          </a:bodyPr>
          <a:lstStyle/>
          <a:p>
            <a:pPr>
              <a:spcAft>
                <a:spcPts val="1125"/>
              </a:spcAft>
            </a:pPr>
            <a:r>
              <a:rPr lang="en-US" sz="1200" b="1" dirty="0">
                <a:solidFill>
                  <a:schemeClr val="bg1"/>
                </a:solidFill>
                <a:latin typeface="Arial" charset="0"/>
                <a:ea typeface="Arial" charset="0"/>
                <a:cs typeface="Arial" charset="0"/>
              </a:rPr>
              <a:t>Newport Beach</a:t>
            </a:r>
            <a:br>
              <a:rPr lang="en-US" sz="1200" b="1"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895 Dove Street</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Fifth Floor</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Newport Beach, CA 92660 </a:t>
            </a:r>
          </a:p>
          <a:p>
            <a:pPr>
              <a:spcAft>
                <a:spcPts val="1125"/>
              </a:spcAft>
            </a:pPr>
            <a:r>
              <a:rPr lang="en-US" sz="1200" b="1" dirty="0">
                <a:solidFill>
                  <a:schemeClr val="bg1"/>
                </a:solidFill>
                <a:latin typeface="Arial" charset="0"/>
                <a:ea typeface="Arial" charset="0"/>
                <a:cs typeface="Arial" charset="0"/>
              </a:rPr>
              <a:t>Walnut Creek</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1333 N. California Boulevard</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Suite 600</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Walnut Creek, CA 94596</a:t>
            </a:r>
          </a:p>
          <a:p>
            <a:pPr>
              <a:spcAft>
                <a:spcPts val="1125"/>
              </a:spcAft>
            </a:pPr>
            <a:r>
              <a:rPr lang="en-US" sz="1200" b="1" dirty="0">
                <a:solidFill>
                  <a:schemeClr val="bg1"/>
                </a:solidFill>
                <a:latin typeface="Arial" charset="0"/>
                <a:ea typeface="Arial" charset="0"/>
                <a:cs typeface="Arial" charset="0"/>
              </a:rPr>
              <a:t>Las Vegas</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3800 Howard Hughes Parkway</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Suite 700</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Las Vegas, NV 89169</a:t>
            </a:r>
          </a:p>
        </p:txBody>
      </p:sp>
      <p:pic>
        <p:nvPicPr>
          <p:cNvPr id="30" name="Picture 2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20373" y="2020911"/>
            <a:ext cx="489615" cy="367211"/>
          </a:xfrm>
          <a:prstGeom prst="rect">
            <a:avLst/>
          </a:prstGeom>
        </p:spPr>
      </p:pic>
    </p:spTree>
    <p:extLst>
      <p:ext uri="{BB962C8B-B14F-4D97-AF65-F5344CB8AC3E}">
        <p14:creationId xmlns:p14="http://schemas.microsoft.com/office/powerpoint/2010/main" val="4129407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889688" y="1238775"/>
            <a:ext cx="6672649" cy="474489"/>
          </a:xfrm>
          <a:prstGeom prst="rect">
            <a:avLst/>
          </a:prstGeom>
          <a:noFill/>
        </p:spPr>
        <p:txBody>
          <a:bodyPr wrap="square" lIns="0" tIns="0" bIns="0" rtlCol="0" anchor="t">
            <a:spAutoFit/>
          </a:bodyPr>
          <a:lstStyle/>
          <a:p>
            <a:pPr>
              <a:lnSpc>
                <a:spcPts val="3675"/>
              </a:lnSpc>
            </a:pPr>
            <a:r>
              <a:rPr lang="en-US" sz="4050" b="1" dirty="0">
                <a:solidFill>
                  <a:schemeClr val="bg1"/>
                </a:solidFill>
                <a:latin typeface="Arial" charset="0"/>
                <a:ea typeface="Arial" charset="0"/>
                <a:cs typeface="Arial" charset="0"/>
              </a:rPr>
              <a:t>Thank You!</a:t>
            </a:r>
          </a:p>
        </p:txBody>
      </p:sp>
      <p:sp>
        <p:nvSpPr>
          <p:cNvPr id="4" name="TextBox 3"/>
          <p:cNvSpPr txBox="1"/>
          <p:nvPr/>
        </p:nvSpPr>
        <p:spPr>
          <a:xfrm>
            <a:off x="889685" y="1868589"/>
            <a:ext cx="4015803" cy="1218282"/>
          </a:xfrm>
          <a:prstGeom prst="rect">
            <a:avLst/>
          </a:prstGeom>
          <a:noFill/>
        </p:spPr>
        <p:txBody>
          <a:bodyPr wrap="square" lIns="0" tIns="0" rIns="0" bIns="0" rtlCol="0">
            <a:spAutoFit/>
          </a:bodyPr>
          <a:lstStyle/>
          <a:p>
            <a:pPr>
              <a:spcAft>
                <a:spcPts val="450"/>
              </a:spcAft>
            </a:pPr>
            <a:r>
              <a:rPr lang="en-US" sz="1500" b="1" dirty="0">
                <a:solidFill>
                  <a:schemeClr val="bg1"/>
                </a:solidFill>
                <a:latin typeface="Arial" charset="0"/>
                <a:ea typeface="Arial" charset="0"/>
                <a:cs typeface="Arial" charset="0"/>
              </a:rPr>
              <a:t>About Newmeyer Dillion</a:t>
            </a:r>
          </a:p>
          <a:p>
            <a:r>
              <a:rPr lang="en-US" sz="1200" dirty="0">
                <a:solidFill>
                  <a:schemeClr val="bg1"/>
                </a:solidFill>
                <a:latin typeface="Arial" charset="0"/>
                <a:ea typeface="Arial" charset="0"/>
                <a:cs typeface="Arial" charset="0"/>
              </a:rPr>
              <a:t>Growing and thriving businesses throughout California and Nevada trust us for advice that propels them to success. From advising on best practices to keep your information safe, to mitigating risk when a breach occurs, we help companies in diverse industries prepare for what’s ahead. </a:t>
            </a:r>
          </a:p>
        </p:txBody>
      </p:sp>
      <p:sp>
        <p:nvSpPr>
          <p:cNvPr id="5" name="Rectangle 4"/>
          <p:cNvSpPr/>
          <p:nvPr/>
        </p:nvSpPr>
        <p:spPr>
          <a:xfrm>
            <a:off x="889686" y="1043171"/>
            <a:ext cx="1149180" cy="37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p:cNvSpPr txBox="1"/>
          <p:nvPr userDrawn="1"/>
        </p:nvSpPr>
        <p:spPr>
          <a:xfrm>
            <a:off x="889688" y="1238775"/>
            <a:ext cx="6672649" cy="474489"/>
          </a:xfrm>
          <a:prstGeom prst="rect">
            <a:avLst/>
          </a:prstGeom>
          <a:noFill/>
        </p:spPr>
        <p:txBody>
          <a:bodyPr wrap="square" lIns="0" tIns="0" bIns="0" rtlCol="0" anchor="t">
            <a:spAutoFit/>
          </a:bodyPr>
          <a:lstStyle/>
          <a:p>
            <a:pPr>
              <a:lnSpc>
                <a:spcPts val="3675"/>
              </a:lnSpc>
            </a:pPr>
            <a:r>
              <a:rPr lang="en-US" sz="4050" b="1" dirty="0">
                <a:solidFill>
                  <a:schemeClr val="bg1"/>
                </a:solidFill>
                <a:latin typeface="Arial" charset="0"/>
                <a:ea typeface="Arial" charset="0"/>
                <a:cs typeface="Arial" charset="0"/>
              </a:rPr>
              <a:t>Thank You!</a:t>
            </a:r>
          </a:p>
        </p:txBody>
      </p:sp>
      <p:sp>
        <p:nvSpPr>
          <p:cNvPr id="8" name="Rectangle 7"/>
          <p:cNvSpPr/>
          <p:nvPr userDrawn="1"/>
        </p:nvSpPr>
        <p:spPr>
          <a:xfrm>
            <a:off x="889686" y="1043171"/>
            <a:ext cx="1149180" cy="37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635316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 Text&#10;">
    <p:spTree>
      <p:nvGrpSpPr>
        <p:cNvPr id="1" name=""/>
        <p:cNvGrpSpPr/>
        <p:nvPr/>
      </p:nvGrpSpPr>
      <p:grpSpPr>
        <a:xfrm>
          <a:off x="0" y="0"/>
          <a:ext cx="0" cy="0"/>
          <a:chOff x="0" y="0"/>
          <a:chExt cx="0" cy="0"/>
        </a:xfrm>
      </p:grpSpPr>
      <p:sp>
        <p:nvSpPr>
          <p:cNvPr id="2" name="Title 1"/>
          <p:cNvSpPr>
            <a:spLocks noGrp="1"/>
          </p:cNvSpPr>
          <p:nvPr>
            <p:ph type="title"/>
          </p:nvPr>
        </p:nvSpPr>
        <p:spPr>
          <a:xfrm>
            <a:off x="889685" y="1621349"/>
            <a:ext cx="10515600" cy="774190"/>
          </a:xfrm>
          <a:prstGeom prst="rect">
            <a:avLst/>
          </a:prstGeom>
        </p:spPr>
        <p:txBody>
          <a:bodyPr lIns="0" tIns="91440" rIns="0" bIns="0"/>
          <a:lstStyle>
            <a:lvl1pPr>
              <a:defRPr sz="3600" b="1" i="0" baseline="0">
                <a:solidFill>
                  <a:schemeClr val="accent2"/>
                </a:solidFill>
              </a:defRPr>
            </a:lvl1pPr>
          </a:lstStyle>
          <a:p>
            <a:r>
              <a:rPr lang="en-US" dirty="0"/>
              <a:t>Click to edit Master title style</a:t>
            </a:r>
          </a:p>
        </p:txBody>
      </p:sp>
      <p:sp>
        <p:nvSpPr>
          <p:cNvPr id="4" name="Rectangle 3"/>
          <p:cNvSpPr/>
          <p:nvPr userDrawn="1"/>
        </p:nvSpPr>
        <p:spPr>
          <a:xfrm>
            <a:off x="889686" y="1505980"/>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8" name="TextBox 7"/>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
        <p:nvSpPr>
          <p:cNvPr id="10" name="Text Placeholder 9"/>
          <p:cNvSpPr>
            <a:spLocks noGrp="1"/>
          </p:cNvSpPr>
          <p:nvPr>
            <p:ph type="body" sz="quarter" idx="10"/>
          </p:nvPr>
        </p:nvSpPr>
        <p:spPr>
          <a:xfrm>
            <a:off x="889000" y="2395538"/>
            <a:ext cx="5080329" cy="3435246"/>
          </a:xfrm>
          <a:prstGeom prst="rect">
            <a:avLst/>
          </a:prstGeom>
        </p:spPr>
        <p:txBody>
          <a:bodyPr lIns="0" tIns="0" rIns="0" bIns="0"/>
          <a:lstStyle>
            <a:lvl1pPr marL="0" indent="0">
              <a:buFontTx/>
              <a:buNone/>
              <a:defRPr sz="14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dirty="0"/>
              <a:t>Click to edit Master text styles</a:t>
            </a:r>
          </a:p>
        </p:txBody>
      </p:sp>
      <p:sp>
        <p:nvSpPr>
          <p:cNvPr id="12" name="Text Placeholder 9"/>
          <p:cNvSpPr>
            <a:spLocks noGrp="1"/>
          </p:cNvSpPr>
          <p:nvPr>
            <p:ph type="body" sz="quarter" idx="11"/>
          </p:nvPr>
        </p:nvSpPr>
        <p:spPr>
          <a:xfrm>
            <a:off x="6315328" y="2395538"/>
            <a:ext cx="5089957" cy="3435246"/>
          </a:xfrm>
          <a:prstGeom prst="rect">
            <a:avLst/>
          </a:prstGeom>
        </p:spPr>
        <p:txBody>
          <a:bodyPr lIns="0" tIns="0" rIns="0" bIns="0"/>
          <a:lstStyle>
            <a:lvl1pPr marL="0" indent="0">
              <a:buFontTx/>
              <a:buNone/>
              <a:defRPr sz="14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dirty="0"/>
              <a:t>Click to edit Master text styles</a:t>
            </a:r>
          </a:p>
        </p:txBody>
      </p:sp>
    </p:spTree>
    <p:extLst>
      <p:ext uri="{BB962C8B-B14F-4D97-AF65-F5344CB8AC3E}">
        <p14:creationId xmlns:p14="http://schemas.microsoft.com/office/powerpoint/2010/main" val="2119999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 Image + Text">
    <p:spTree>
      <p:nvGrpSpPr>
        <p:cNvPr id="1" name=""/>
        <p:cNvGrpSpPr/>
        <p:nvPr/>
      </p:nvGrpSpPr>
      <p:grpSpPr>
        <a:xfrm>
          <a:off x="0" y="0"/>
          <a:ext cx="0" cy="0"/>
          <a:chOff x="0" y="0"/>
          <a:chExt cx="0" cy="0"/>
        </a:xfrm>
      </p:grpSpPr>
      <p:sp>
        <p:nvSpPr>
          <p:cNvPr id="2" name="Title 1"/>
          <p:cNvSpPr>
            <a:spLocks noGrp="1"/>
          </p:cNvSpPr>
          <p:nvPr>
            <p:ph type="title"/>
          </p:nvPr>
        </p:nvSpPr>
        <p:spPr>
          <a:xfrm>
            <a:off x="6697363" y="1677280"/>
            <a:ext cx="4623780" cy="700875"/>
          </a:xfrm>
          <a:prstGeom prst="rect">
            <a:avLst/>
          </a:prstGeom>
        </p:spPr>
        <p:txBody>
          <a:bodyPr lIns="0" tIns="0" rIns="0" bIns="0"/>
          <a:lstStyle>
            <a:lvl1pPr>
              <a:defRPr sz="3100" b="1" i="0" baseline="0">
                <a:solidFill>
                  <a:schemeClr val="accent2"/>
                </a:solidFill>
              </a:defRPr>
            </a:lvl1pPr>
          </a:lstStyle>
          <a:p>
            <a:r>
              <a:rPr lang="en-US" dirty="0"/>
              <a:t>Click </a:t>
            </a:r>
            <a:r>
              <a:rPr lang="en-US"/>
              <a:t>to edit</a:t>
            </a:r>
            <a:endParaRPr lang="en-US" dirty="0"/>
          </a:p>
        </p:txBody>
      </p:sp>
      <p:sp>
        <p:nvSpPr>
          <p:cNvPr id="5" name="Rectangle 4"/>
          <p:cNvSpPr/>
          <p:nvPr userDrawn="1"/>
        </p:nvSpPr>
        <p:spPr>
          <a:xfrm>
            <a:off x="6697363" y="1534385"/>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7" name="TextBox 6"/>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
        <p:nvSpPr>
          <p:cNvPr id="9" name="Text Placeholder 8"/>
          <p:cNvSpPr>
            <a:spLocks noGrp="1"/>
          </p:cNvSpPr>
          <p:nvPr>
            <p:ph type="body" sz="quarter" idx="10"/>
          </p:nvPr>
        </p:nvSpPr>
        <p:spPr>
          <a:xfrm>
            <a:off x="6697362" y="2378154"/>
            <a:ext cx="4623780" cy="3393254"/>
          </a:xfrm>
          <a:prstGeom prst="rect">
            <a:avLst/>
          </a:prstGeom>
        </p:spPr>
        <p:txBody>
          <a:bodyPr lIns="0" tIns="0" rIns="0" bIns="0"/>
          <a:lstStyle>
            <a:lvl1pPr marL="0" indent="0">
              <a:buFontTx/>
              <a:buNone/>
              <a:defRPr sz="14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dirty="0"/>
              <a:t>Click to edit Master </a:t>
            </a:r>
            <a:r>
              <a:rPr lang="en-US"/>
              <a:t>text styles</a:t>
            </a:r>
            <a:endParaRPr lang="en-US" dirty="0"/>
          </a:p>
        </p:txBody>
      </p:sp>
      <p:sp>
        <p:nvSpPr>
          <p:cNvPr id="11" name="Picture Placeholder 10"/>
          <p:cNvSpPr>
            <a:spLocks noGrp="1"/>
          </p:cNvSpPr>
          <p:nvPr>
            <p:ph type="pic" sz="quarter" idx="11"/>
          </p:nvPr>
        </p:nvSpPr>
        <p:spPr>
          <a:xfrm>
            <a:off x="696384" y="688976"/>
            <a:ext cx="5653616" cy="5083175"/>
          </a:xfrm>
          <a:prstGeom prst="rect">
            <a:avLst/>
          </a:prstGeom>
        </p:spPr>
        <p:txBody>
          <a:bodyPr/>
          <a:lstStyle>
            <a:lvl1pPr marL="0" indent="0">
              <a:buFontTx/>
              <a:buNone/>
              <a:defRPr sz="2000" baseline="0"/>
            </a:lvl1pPr>
          </a:lstStyle>
          <a:p>
            <a:endParaRPr lang="en-US" dirty="0"/>
          </a:p>
        </p:txBody>
      </p:sp>
    </p:spTree>
    <p:extLst>
      <p:ext uri="{BB962C8B-B14F-4D97-AF65-F5344CB8AC3E}">
        <p14:creationId xmlns:p14="http://schemas.microsoft.com/office/powerpoint/2010/main" val="4153194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 Image">
    <p:spTree>
      <p:nvGrpSpPr>
        <p:cNvPr id="1" name=""/>
        <p:cNvGrpSpPr/>
        <p:nvPr/>
      </p:nvGrpSpPr>
      <p:grpSpPr>
        <a:xfrm>
          <a:off x="0" y="0"/>
          <a:ext cx="0" cy="0"/>
          <a:chOff x="0" y="0"/>
          <a:chExt cx="0" cy="0"/>
        </a:xfrm>
      </p:grpSpPr>
      <p:sp>
        <p:nvSpPr>
          <p:cNvPr id="2" name="Title 1"/>
          <p:cNvSpPr>
            <a:spLocks noGrp="1"/>
          </p:cNvSpPr>
          <p:nvPr>
            <p:ph type="title"/>
          </p:nvPr>
        </p:nvSpPr>
        <p:spPr>
          <a:xfrm>
            <a:off x="743200" y="854944"/>
            <a:ext cx="10799616" cy="688849"/>
          </a:xfrm>
          <a:prstGeom prst="rect">
            <a:avLst/>
          </a:prstGeom>
        </p:spPr>
        <p:txBody>
          <a:bodyPr lIns="0" tIns="0" rIns="0" bIns="0"/>
          <a:lstStyle>
            <a:lvl1pPr>
              <a:defRPr sz="3100" b="1" i="0" baseline="0">
                <a:solidFill>
                  <a:schemeClr val="accent2"/>
                </a:solidFill>
              </a:defRPr>
            </a:lvl1pPr>
          </a:lstStyle>
          <a:p>
            <a:r>
              <a:rPr lang="en-US" dirty="0"/>
              <a:t>Click to edit Master title style</a:t>
            </a:r>
          </a:p>
        </p:txBody>
      </p:sp>
      <p:sp>
        <p:nvSpPr>
          <p:cNvPr id="5" name="Rectangle 4"/>
          <p:cNvSpPr/>
          <p:nvPr userDrawn="1"/>
        </p:nvSpPr>
        <p:spPr>
          <a:xfrm>
            <a:off x="741406" y="653409"/>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7" name="TextBox 6"/>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
        <p:nvSpPr>
          <p:cNvPr id="9" name="Picture Placeholder 8"/>
          <p:cNvSpPr>
            <a:spLocks noGrp="1"/>
          </p:cNvSpPr>
          <p:nvPr>
            <p:ph type="pic" sz="quarter" idx="10"/>
          </p:nvPr>
        </p:nvSpPr>
        <p:spPr>
          <a:xfrm>
            <a:off x="740834" y="1781175"/>
            <a:ext cx="10706100" cy="4156075"/>
          </a:xfrm>
          <a:prstGeom prst="rect">
            <a:avLst/>
          </a:prstGeom>
        </p:spPr>
        <p:txBody>
          <a:bodyPr/>
          <a:lstStyle>
            <a:lvl1pPr marL="0" indent="0">
              <a:buFontTx/>
              <a:buNone/>
              <a:defRPr sz="2000" baseline="0"/>
            </a:lvl1pPr>
          </a:lstStyle>
          <a:p>
            <a:endParaRPr lang="en-US" dirty="0"/>
          </a:p>
        </p:txBody>
      </p:sp>
    </p:spTree>
    <p:extLst>
      <p:ext uri="{BB962C8B-B14F-4D97-AF65-F5344CB8AC3E}">
        <p14:creationId xmlns:p14="http://schemas.microsoft.com/office/powerpoint/2010/main" val="4011222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ig Photo + Headline">
    <p:spTree>
      <p:nvGrpSpPr>
        <p:cNvPr id="1" name=""/>
        <p:cNvGrpSpPr/>
        <p:nvPr/>
      </p:nvGrpSpPr>
      <p:grpSpPr>
        <a:xfrm>
          <a:off x="0" y="0"/>
          <a:ext cx="0" cy="0"/>
          <a:chOff x="0" y="0"/>
          <a:chExt cx="0" cy="0"/>
        </a:xfrm>
      </p:grpSpPr>
      <p:sp>
        <p:nvSpPr>
          <p:cNvPr id="7" name="Picture Placeholder 10"/>
          <p:cNvSpPr>
            <a:spLocks noGrp="1"/>
          </p:cNvSpPr>
          <p:nvPr>
            <p:ph type="pic" sz="quarter" idx="11"/>
          </p:nvPr>
        </p:nvSpPr>
        <p:spPr>
          <a:xfrm>
            <a:off x="0" y="0"/>
            <a:ext cx="12192000" cy="6858000"/>
          </a:xfrm>
          <a:prstGeom prst="rect">
            <a:avLst/>
          </a:prstGeom>
        </p:spPr>
        <p:txBody>
          <a:bodyPr/>
          <a:lstStyle>
            <a:lvl1pPr marL="0" indent="0">
              <a:buFontTx/>
              <a:buNone/>
              <a:defRPr sz="2000" baseline="0"/>
            </a:lvl1pPr>
          </a:lstStyle>
          <a:p>
            <a:endParaRPr lang="en-US" dirty="0"/>
          </a:p>
        </p:txBody>
      </p:sp>
      <p:sp>
        <p:nvSpPr>
          <p:cNvPr id="4" name="Rectangle 3"/>
          <p:cNvSpPr/>
          <p:nvPr userDrawn="1"/>
        </p:nvSpPr>
        <p:spPr>
          <a:xfrm>
            <a:off x="877333" y="4272345"/>
            <a:ext cx="1149180" cy="37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6" name="TextBox 5"/>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
        <p:nvSpPr>
          <p:cNvPr id="8" name="Title 1"/>
          <p:cNvSpPr>
            <a:spLocks noGrp="1"/>
          </p:cNvSpPr>
          <p:nvPr>
            <p:ph type="ctrTitle"/>
          </p:nvPr>
        </p:nvSpPr>
        <p:spPr>
          <a:xfrm>
            <a:off x="861499" y="4450398"/>
            <a:ext cx="9873795" cy="1416013"/>
          </a:xfrm>
          <a:prstGeom prst="rect">
            <a:avLst/>
          </a:prstGeom>
        </p:spPr>
        <p:txBody>
          <a:bodyPr lIns="0" tIns="0" rIns="0" bIns="0" anchor="t" anchorCtr="0"/>
          <a:lstStyle>
            <a:lvl1pPr algn="l">
              <a:defRPr sz="3600" b="1" i="0" baseline="0">
                <a:solidFill>
                  <a:schemeClr val="bg1"/>
                </a:solidFill>
              </a:defRPr>
            </a:lvl1pPr>
          </a:lstStyle>
          <a:p>
            <a:r>
              <a:rPr lang="en-US" dirty="0"/>
              <a:t>Click to edit</a:t>
            </a:r>
          </a:p>
        </p:txBody>
      </p:sp>
    </p:spTree>
    <p:extLst>
      <p:ext uri="{BB962C8B-B14F-4D97-AF65-F5344CB8AC3E}">
        <p14:creationId xmlns:p14="http://schemas.microsoft.com/office/powerpoint/2010/main" val="3089350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act Us 1">
    <p:spTree>
      <p:nvGrpSpPr>
        <p:cNvPr id="1" name=""/>
        <p:cNvGrpSpPr/>
        <p:nvPr/>
      </p:nvGrpSpPr>
      <p:grpSpPr>
        <a:xfrm>
          <a:off x="0" y="0"/>
          <a:ext cx="0" cy="0"/>
          <a:chOff x="0" y="0"/>
          <a:chExt cx="0" cy="0"/>
        </a:xfrm>
      </p:grpSpPr>
      <p:sp>
        <p:nvSpPr>
          <p:cNvPr id="4" name="Rectangle 3"/>
          <p:cNvSpPr/>
          <p:nvPr userDrawn="1"/>
        </p:nvSpPr>
        <p:spPr>
          <a:xfrm>
            <a:off x="889686" y="788863"/>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10" name="TextBox 9"/>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
        <p:nvSpPr>
          <p:cNvPr id="11" name="Title 1"/>
          <p:cNvSpPr>
            <a:spLocks noGrp="1"/>
          </p:cNvSpPr>
          <p:nvPr>
            <p:ph type="title"/>
          </p:nvPr>
        </p:nvSpPr>
        <p:spPr>
          <a:xfrm>
            <a:off x="885700" y="961824"/>
            <a:ext cx="10799616" cy="688849"/>
          </a:xfrm>
          <a:prstGeom prst="rect">
            <a:avLst/>
          </a:prstGeom>
        </p:spPr>
        <p:txBody>
          <a:bodyPr lIns="0" tIns="0" rIns="0" bIns="0"/>
          <a:lstStyle>
            <a:lvl1pPr>
              <a:defRPr sz="3100" b="1" i="0" baseline="0">
                <a:solidFill>
                  <a:schemeClr val="accent2"/>
                </a:solidFill>
              </a:defRPr>
            </a:lvl1pPr>
          </a:lstStyle>
          <a:p>
            <a:r>
              <a:rPr lang="en-US" dirty="0"/>
              <a:t>Click to edit Master title style</a:t>
            </a:r>
          </a:p>
        </p:txBody>
      </p:sp>
      <p:sp>
        <p:nvSpPr>
          <p:cNvPr id="12" name="Picture Placeholder 8"/>
          <p:cNvSpPr>
            <a:spLocks noGrp="1"/>
          </p:cNvSpPr>
          <p:nvPr>
            <p:ph type="pic" sz="quarter" idx="10"/>
          </p:nvPr>
        </p:nvSpPr>
        <p:spPr>
          <a:xfrm>
            <a:off x="885700" y="1699920"/>
            <a:ext cx="4632565" cy="2777148"/>
          </a:xfrm>
          <a:prstGeom prst="rect">
            <a:avLst/>
          </a:prstGeom>
        </p:spPr>
        <p:txBody>
          <a:bodyPr/>
          <a:lstStyle>
            <a:lvl1pPr marL="0" indent="0">
              <a:buFontTx/>
              <a:buNone/>
              <a:defRPr sz="1800" baseline="0"/>
            </a:lvl1pPr>
          </a:lstStyle>
          <a:p>
            <a:endParaRPr lang="en-US" dirty="0"/>
          </a:p>
        </p:txBody>
      </p:sp>
      <p:sp>
        <p:nvSpPr>
          <p:cNvPr id="13" name="Text Placeholder 8"/>
          <p:cNvSpPr>
            <a:spLocks noGrp="1"/>
          </p:cNvSpPr>
          <p:nvPr>
            <p:ph type="body" sz="quarter" idx="14"/>
          </p:nvPr>
        </p:nvSpPr>
        <p:spPr>
          <a:xfrm>
            <a:off x="885700" y="4618822"/>
            <a:ext cx="4632565" cy="1421746"/>
          </a:xfrm>
          <a:prstGeom prst="rect">
            <a:avLst/>
          </a:prstGeom>
        </p:spPr>
        <p:txBody>
          <a:bodyPr lIns="0" tIns="0" rIns="0" bIns="0"/>
          <a:lstStyle>
            <a:lvl1pPr marL="0" indent="0">
              <a:buFontTx/>
              <a:buNone/>
              <a:defRPr sz="18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dirty="0"/>
              <a:t>Click to edit Master text styles</a:t>
            </a:r>
          </a:p>
        </p:txBody>
      </p:sp>
      <p:sp>
        <p:nvSpPr>
          <p:cNvPr id="14" name="Picture Placeholder 8"/>
          <p:cNvSpPr>
            <a:spLocks noGrp="1"/>
          </p:cNvSpPr>
          <p:nvPr>
            <p:ph type="pic" sz="quarter" idx="15"/>
          </p:nvPr>
        </p:nvSpPr>
        <p:spPr>
          <a:xfrm>
            <a:off x="5953500" y="1699920"/>
            <a:ext cx="4632565" cy="2777148"/>
          </a:xfrm>
          <a:prstGeom prst="rect">
            <a:avLst/>
          </a:prstGeom>
        </p:spPr>
        <p:txBody>
          <a:bodyPr/>
          <a:lstStyle>
            <a:lvl1pPr marL="0" indent="0">
              <a:buFontTx/>
              <a:buNone/>
              <a:defRPr sz="1800" baseline="0"/>
            </a:lvl1pPr>
          </a:lstStyle>
          <a:p>
            <a:endParaRPr lang="en-US" dirty="0"/>
          </a:p>
        </p:txBody>
      </p:sp>
      <p:sp>
        <p:nvSpPr>
          <p:cNvPr id="15" name="Text Placeholder 8"/>
          <p:cNvSpPr>
            <a:spLocks noGrp="1"/>
          </p:cNvSpPr>
          <p:nvPr>
            <p:ph type="body" sz="quarter" idx="16"/>
          </p:nvPr>
        </p:nvSpPr>
        <p:spPr>
          <a:xfrm>
            <a:off x="5953500" y="4618822"/>
            <a:ext cx="4632565" cy="1421746"/>
          </a:xfrm>
          <a:prstGeom prst="rect">
            <a:avLst/>
          </a:prstGeom>
        </p:spPr>
        <p:txBody>
          <a:bodyPr lIns="0" tIns="0" rIns="0" bIns="0"/>
          <a:lstStyle>
            <a:lvl1pPr marL="0" indent="0">
              <a:buFontTx/>
              <a:buNone/>
              <a:defRPr sz="18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dirty="0"/>
              <a:t>Click to edit Master text styles</a:t>
            </a:r>
          </a:p>
        </p:txBody>
      </p:sp>
    </p:spTree>
    <p:extLst>
      <p:ext uri="{BB962C8B-B14F-4D97-AF65-F5344CB8AC3E}">
        <p14:creationId xmlns:p14="http://schemas.microsoft.com/office/powerpoint/2010/main" val="1018070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838200" y="1708208"/>
            <a:ext cx="10515600" cy="891347"/>
          </a:xfrm>
          <a:prstGeom prst="rect">
            <a:avLst/>
          </a:prstGeom>
        </p:spPr>
        <p:txBody>
          <a:bodyPr lIns="0" tIns="0" rIns="0" bIns="91440"/>
          <a:lstStyle>
            <a:lvl1pPr>
              <a:defRPr sz="3600" b="1" i="0" baseline="0">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2599554"/>
            <a:ext cx="10515600" cy="3441014"/>
          </a:xfrm>
          <a:prstGeom prst="rect">
            <a:avLst/>
          </a:prstGeom>
        </p:spPr>
        <p:txBody>
          <a:bodyPr lIns="0" tIns="0" rIns="0" bIns="0"/>
          <a:lstStyle>
            <a:lvl1pPr marL="285750" indent="-285750">
              <a:buFont typeface="Arial" charset="0"/>
              <a:buChar char="•"/>
              <a:defRPr sz="1800" baseline="0">
                <a:solidFill>
                  <a:schemeClr val="accent4"/>
                </a:solidFill>
              </a:defRPr>
            </a:lvl1pPr>
            <a:lvl2pPr marL="457200" indent="0">
              <a:buFontTx/>
              <a:buNone/>
              <a:defRPr sz="1800" baseline="0">
                <a:solidFill>
                  <a:schemeClr val="accent4"/>
                </a:solidFill>
              </a:defRPr>
            </a:lvl2pPr>
            <a:lvl3pPr marL="914400" indent="0">
              <a:buFontTx/>
              <a:buNone/>
              <a:defRPr sz="1800" baseline="0">
                <a:solidFill>
                  <a:schemeClr val="accent4"/>
                </a:solidFill>
              </a:defRPr>
            </a:lvl3pPr>
            <a:lvl4pPr marL="1371600" indent="0">
              <a:buFontTx/>
              <a:buNone/>
              <a:defRPr sz="1800" baseline="0">
                <a:solidFill>
                  <a:schemeClr val="accent4"/>
                </a:solidFill>
              </a:defRPr>
            </a:lvl4pPr>
            <a:lvl5pPr marL="1828800" indent="0">
              <a:buFontTx/>
              <a:buNone/>
              <a:defRPr sz="1800" baseline="0">
                <a:solidFill>
                  <a:schemeClr val="accent4"/>
                </a:solidFill>
              </a:defRPr>
            </a:lvl5pPr>
          </a:lstStyle>
          <a:p>
            <a:pPr lvl="0"/>
            <a:r>
              <a:rPr lang="en-US"/>
              <a:t>Edit Master text styles</a:t>
            </a:r>
          </a:p>
        </p:txBody>
      </p:sp>
      <p:sp>
        <p:nvSpPr>
          <p:cNvPr id="9" name="Rectangle 8"/>
          <p:cNvSpPr/>
          <p:nvPr/>
        </p:nvSpPr>
        <p:spPr>
          <a:xfrm>
            <a:off x="889686" y="1505980"/>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11" name="TextBox 10"/>
          <p:cNvSpPr txBox="1"/>
          <p:nvPr/>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Tree>
    <p:extLst>
      <p:ext uri="{BB962C8B-B14F-4D97-AF65-F5344CB8AC3E}">
        <p14:creationId xmlns:p14="http://schemas.microsoft.com/office/powerpoint/2010/main" val="4255099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Footer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4" name="TextBox 3"/>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Tree>
    <p:extLst>
      <p:ext uri="{BB962C8B-B14F-4D97-AF65-F5344CB8AC3E}">
        <p14:creationId xmlns:p14="http://schemas.microsoft.com/office/powerpoint/2010/main" val="301804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Optional Footer">
    <p:spTree>
      <p:nvGrpSpPr>
        <p:cNvPr id="1" name=""/>
        <p:cNvGrpSpPr/>
        <p:nvPr/>
      </p:nvGrpSpPr>
      <p:grpSpPr>
        <a:xfrm>
          <a:off x="0" y="0"/>
          <a:ext cx="0" cy="0"/>
          <a:chOff x="0" y="0"/>
          <a:chExt cx="0" cy="0"/>
        </a:xfrm>
      </p:grpSpPr>
      <p:sp>
        <p:nvSpPr>
          <p:cNvPr id="3" name="TextBox 2"/>
          <p:cNvSpPr txBox="1"/>
          <p:nvPr userDrawn="1"/>
        </p:nvSpPr>
        <p:spPr>
          <a:xfrm>
            <a:off x="5091095" y="6424323"/>
            <a:ext cx="5622324" cy="200055"/>
          </a:xfrm>
          <a:prstGeom prst="rect">
            <a:avLst/>
          </a:prstGeom>
          <a:noFill/>
        </p:spPr>
        <p:txBody>
          <a:bodyPr wrap="square" rtlCol="0">
            <a:spAutoFit/>
          </a:bodyPr>
          <a:lstStyle/>
          <a:p>
            <a:pPr algn="r"/>
            <a:r>
              <a:rPr lang="en-US" sz="700" dirty="0">
                <a:solidFill>
                  <a:srgbClr val="555555"/>
                </a:solidFill>
                <a:latin typeface="Arial" charset="0"/>
                <a:ea typeface="Arial" charset="0"/>
                <a:cs typeface="Arial" charset="0"/>
              </a:rPr>
              <a:t>© 2019 Newmeyer &amp; Dillion LLP. All Rights Reserved. | newmeyerdillion.com</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6902" y="6380954"/>
            <a:ext cx="849119" cy="283996"/>
          </a:xfrm>
          <a:prstGeom prst="rect">
            <a:avLst/>
          </a:prstGeom>
        </p:spPr>
      </p:pic>
    </p:spTree>
    <p:extLst>
      <p:ext uri="{BB962C8B-B14F-4D97-AF65-F5344CB8AC3E}">
        <p14:creationId xmlns:p14="http://schemas.microsoft.com/office/powerpoint/2010/main" val="1524957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ection Page Title On Solid Color Background">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5563071" y="2537093"/>
            <a:ext cx="1149180" cy="37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6" name="TextBox 5"/>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
        <p:nvSpPr>
          <p:cNvPr id="3" name="Text Placeholder 2"/>
          <p:cNvSpPr>
            <a:spLocks noGrp="1"/>
          </p:cNvSpPr>
          <p:nvPr>
            <p:ph type="body" sz="quarter" idx="10"/>
          </p:nvPr>
        </p:nvSpPr>
        <p:spPr>
          <a:xfrm>
            <a:off x="855134" y="2779324"/>
            <a:ext cx="10767484" cy="1235075"/>
          </a:xfrm>
          <a:prstGeom prst="rect">
            <a:avLst/>
          </a:prstGeom>
        </p:spPr>
        <p:txBody>
          <a:bodyPr/>
          <a:lstStyle>
            <a:lvl1pPr marL="0" indent="0" algn="ctr">
              <a:buFontTx/>
              <a:buNone/>
              <a:defRPr sz="3100" b="1" i="0" baseline="0">
                <a:solidFill>
                  <a:srgbClr val="FFFFFF"/>
                </a:solidFill>
              </a:defRPr>
            </a:lvl1pPr>
            <a:lvl2pPr>
              <a:defRPr sz="3100" b="1" i="0" baseline="0">
                <a:solidFill>
                  <a:srgbClr val="FFFFFF"/>
                </a:solidFill>
              </a:defRPr>
            </a:lvl2pPr>
            <a:lvl3pPr>
              <a:defRPr sz="3100" b="1" i="0" baseline="0">
                <a:solidFill>
                  <a:srgbClr val="FFFFFF"/>
                </a:solidFill>
              </a:defRPr>
            </a:lvl3pPr>
            <a:lvl4pPr>
              <a:defRPr sz="3100" b="1" i="0" baseline="0">
                <a:solidFill>
                  <a:srgbClr val="FFFFFF"/>
                </a:solidFill>
              </a:defRPr>
            </a:lvl4pPr>
            <a:lvl5pPr>
              <a:defRPr sz="3100" b="1" i="0" baseline="0">
                <a:solidFill>
                  <a:srgbClr val="FFFFFF"/>
                </a:solidFill>
              </a:defRPr>
            </a:lvl5pPr>
          </a:lstStyle>
          <a:p>
            <a:pPr lvl="0"/>
            <a:r>
              <a:rPr lang="en-US" dirty="0"/>
              <a:t>Click to edit Master text styles</a:t>
            </a:r>
          </a:p>
        </p:txBody>
      </p:sp>
    </p:spTree>
    <p:extLst>
      <p:ext uri="{BB962C8B-B14F-4D97-AF65-F5344CB8AC3E}">
        <p14:creationId xmlns:p14="http://schemas.microsoft.com/office/powerpoint/2010/main" val="962628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act U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889688" y="1344730"/>
            <a:ext cx="6672649" cy="474489"/>
          </a:xfrm>
          <a:prstGeom prst="rect">
            <a:avLst/>
          </a:prstGeom>
          <a:noFill/>
        </p:spPr>
        <p:txBody>
          <a:bodyPr wrap="square" lIns="0" tIns="0" bIns="0" rtlCol="0" anchor="t">
            <a:spAutoFit/>
          </a:bodyPr>
          <a:lstStyle/>
          <a:p>
            <a:pPr>
              <a:lnSpc>
                <a:spcPts val="3675"/>
              </a:lnSpc>
            </a:pPr>
            <a:r>
              <a:rPr lang="en-US" sz="4500" b="1" dirty="0">
                <a:solidFill>
                  <a:schemeClr val="bg1"/>
                </a:solidFill>
                <a:latin typeface="Arial" charset="0"/>
                <a:ea typeface="Arial" charset="0"/>
                <a:cs typeface="Arial" charset="0"/>
              </a:rPr>
              <a:t>Contact Us</a:t>
            </a:r>
          </a:p>
        </p:txBody>
      </p:sp>
      <p:sp>
        <p:nvSpPr>
          <p:cNvPr id="4" name="Rectangle 3"/>
          <p:cNvSpPr/>
          <p:nvPr userDrawn="1"/>
        </p:nvSpPr>
        <p:spPr>
          <a:xfrm>
            <a:off x="889686" y="1081671"/>
            <a:ext cx="1149180" cy="37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userDrawn="1"/>
        </p:nvSpPr>
        <p:spPr>
          <a:xfrm>
            <a:off x="1509649" y="3874528"/>
            <a:ext cx="3502433" cy="682238"/>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Newport Beach: 949.854.7000 </a:t>
            </a:r>
          </a:p>
          <a:p>
            <a:pPr>
              <a:spcAft>
                <a:spcPts val="450"/>
              </a:spcAft>
            </a:pPr>
            <a:r>
              <a:rPr lang="en-US" sz="1200" b="1" dirty="0">
                <a:solidFill>
                  <a:schemeClr val="bg1"/>
                </a:solidFill>
                <a:latin typeface="Arial" charset="0"/>
                <a:ea typeface="Arial" charset="0"/>
                <a:cs typeface="Arial" charset="0"/>
              </a:rPr>
              <a:t>Walnut Creek: 925.988.3200 </a:t>
            </a:r>
          </a:p>
          <a:p>
            <a:pPr>
              <a:spcAft>
                <a:spcPts val="450"/>
              </a:spcAft>
            </a:pPr>
            <a:r>
              <a:rPr lang="en-US" sz="1200" b="1" dirty="0">
                <a:solidFill>
                  <a:schemeClr val="bg1"/>
                </a:solidFill>
                <a:latin typeface="Arial" charset="0"/>
                <a:ea typeface="Arial" charset="0"/>
                <a:cs typeface="Arial" charset="0"/>
              </a:rPr>
              <a:t>Las Vegas: 702.777.7500</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973" y="3877572"/>
            <a:ext cx="489616" cy="367212"/>
          </a:xfrm>
          <a:prstGeom prst="rect">
            <a:avLst/>
          </a:prstGeom>
        </p:spPr>
      </p:pic>
      <p:sp>
        <p:nvSpPr>
          <p:cNvPr id="7" name="TextBox 6"/>
          <p:cNvSpPr txBox="1"/>
          <p:nvPr userDrawn="1"/>
        </p:nvSpPr>
        <p:spPr>
          <a:xfrm>
            <a:off x="1509650" y="2093679"/>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marketing@ndlf.com</a:t>
            </a:r>
          </a:p>
        </p:txBody>
      </p:sp>
      <p:sp>
        <p:nvSpPr>
          <p:cNvPr id="8" name="TextBox 7"/>
          <p:cNvSpPr txBox="1"/>
          <p:nvPr userDrawn="1"/>
        </p:nvSpPr>
        <p:spPr>
          <a:xfrm>
            <a:off x="1507554" y="2576656"/>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Newmeyer Dillion</a:t>
            </a:r>
          </a:p>
        </p:txBody>
      </p:sp>
      <p:sp>
        <p:nvSpPr>
          <p:cNvPr id="9" name="TextBox 8"/>
          <p:cNvSpPr txBox="1"/>
          <p:nvPr userDrawn="1"/>
        </p:nvSpPr>
        <p:spPr>
          <a:xfrm>
            <a:off x="1507554" y="3040903"/>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Follow us: NandDLaw</a:t>
            </a:r>
          </a:p>
        </p:txBody>
      </p:sp>
      <p:sp>
        <p:nvSpPr>
          <p:cNvPr id="10" name="TextBox 9"/>
          <p:cNvSpPr txBox="1"/>
          <p:nvPr userDrawn="1"/>
        </p:nvSpPr>
        <p:spPr>
          <a:xfrm>
            <a:off x="1509649" y="3494882"/>
            <a:ext cx="3502433" cy="184666"/>
          </a:xfrm>
          <a:prstGeom prst="rect">
            <a:avLst/>
          </a:prstGeom>
          <a:noFill/>
        </p:spPr>
        <p:txBody>
          <a:bodyPr wrap="square" lIns="0" tIns="0" rIns="0" bIns="0" rtlCol="0">
            <a:spAutoFit/>
          </a:bodyPr>
          <a:lstStyle/>
          <a:p>
            <a:pPr>
              <a:spcAft>
                <a:spcPts val="450"/>
              </a:spcAft>
            </a:pPr>
            <a:r>
              <a:rPr lang="en-US" sz="1200" b="1" dirty="0">
                <a:solidFill>
                  <a:schemeClr val="bg1"/>
                </a:solidFill>
                <a:latin typeface="Arial" charset="0"/>
                <a:ea typeface="Arial" charset="0"/>
                <a:cs typeface="Arial" charset="0"/>
              </a:rPr>
              <a:t>www.newmeyerdillion.com</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6794" y="2022704"/>
            <a:ext cx="488159" cy="366119"/>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74973" y="2485384"/>
            <a:ext cx="489616" cy="367212"/>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4973" y="2950268"/>
            <a:ext cx="489616" cy="367212"/>
          </a:xfrm>
          <a:prstGeom prst="rect">
            <a:avLst/>
          </a:prstGeom>
        </p:spPr>
      </p:pic>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77067" y="3415151"/>
            <a:ext cx="489616" cy="367212"/>
          </a:xfrm>
          <a:prstGeom prst="rect">
            <a:avLst/>
          </a:prstGeom>
        </p:spPr>
      </p:pic>
      <p:sp>
        <p:nvSpPr>
          <p:cNvPr id="15" name="TextBox 14"/>
          <p:cNvSpPr txBox="1"/>
          <p:nvPr userDrawn="1"/>
        </p:nvSpPr>
        <p:spPr>
          <a:xfrm>
            <a:off x="5152952" y="2020910"/>
            <a:ext cx="3502433" cy="2498120"/>
          </a:xfrm>
          <a:prstGeom prst="rect">
            <a:avLst/>
          </a:prstGeom>
          <a:noFill/>
        </p:spPr>
        <p:txBody>
          <a:bodyPr wrap="square" lIns="0" tIns="0" rIns="0" bIns="0" rtlCol="0">
            <a:spAutoFit/>
          </a:bodyPr>
          <a:lstStyle/>
          <a:p>
            <a:pPr>
              <a:spcAft>
                <a:spcPts val="1125"/>
              </a:spcAft>
            </a:pPr>
            <a:r>
              <a:rPr lang="en-US" sz="1200" b="1" dirty="0">
                <a:solidFill>
                  <a:schemeClr val="bg1"/>
                </a:solidFill>
                <a:latin typeface="Arial" charset="0"/>
                <a:ea typeface="Arial" charset="0"/>
                <a:cs typeface="Arial" charset="0"/>
              </a:rPr>
              <a:t>Newport Beach</a:t>
            </a:r>
            <a:br>
              <a:rPr lang="en-US" sz="1200" b="1"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895 Dove Street</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Fifth Floor</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Newport Beach, CA 92660 </a:t>
            </a:r>
          </a:p>
          <a:p>
            <a:pPr>
              <a:spcAft>
                <a:spcPts val="1125"/>
              </a:spcAft>
            </a:pPr>
            <a:r>
              <a:rPr lang="en-US" sz="1200" b="1" dirty="0">
                <a:solidFill>
                  <a:schemeClr val="bg1"/>
                </a:solidFill>
                <a:latin typeface="Arial" charset="0"/>
                <a:ea typeface="Arial" charset="0"/>
                <a:cs typeface="Arial" charset="0"/>
              </a:rPr>
              <a:t>Walnut Creek</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1333 N. California Boulevard</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Suite 600</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Walnut Creek, CA 94596</a:t>
            </a:r>
          </a:p>
          <a:p>
            <a:pPr>
              <a:spcAft>
                <a:spcPts val="1125"/>
              </a:spcAft>
            </a:pPr>
            <a:r>
              <a:rPr lang="en-US" sz="1200" b="1" dirty="0">
                <a:solidFill>
                  <a:schemeClr val="bg1"/>
                </a:solidFill>
                <a:latin typeface="Arial" charset="0"/>
                <a:ea typeface="Arial" charset="0"/>
                <a:cs typeface="Arial" charset="0"/>
              </a:rPr>
              <a:t>Las Vegas</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3800 Howard Hughes Parkway</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Suite 700</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Las Vegas, NV 89169</a:t>
            </a:r>
          </a:p>
        </p:txBody>
      </p:sp>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20373" y="2020911"/>
            <a:ext cx="489615" cy="367211"/>
          </a:xfrm>
          <a:prstGeom prst="rect">
            <a:avLst/>
          </a:prstGeom>
        </p:spPr>
      </p:pic>
    </p:spTree>
    <p:extLst>
      <p:ext uri="{BB962C8B-B14F-4D97-AF65-F5344CB8AC3E}">
        <p14:creationId xmlns:p14="http://schemas.microsoft.com/office/powerpoint/2010/main" val="3389590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889688" y="1238775"/>
            <a:ext cx="6672649" cy="474489"/>
          </a:xfrm>
          <a:prstGeom prst="rect">
            <a:avLst/>
          </a:prstGeom>
          <a:noFill/>
        </p:spPr>
        <p:txBody>
          <a:bodyPr wrap="square" lIns="0" tIns="0" bIns="0" rtlCol="0" anchor="t">
            <a:spAutoFit/>
          </a:bodyPr>
          <a:lstStyle/>
          <a:p>
            <a:pPr>
              <a:lnSpc>
                <a:spcPts val="3675"/>
              </a:lnSpc>
            </a:pPr>
            <a:r>
              <a:rPr lang="en-US" sz="4050" b="1" dirty="0">
                <a:solidFill>
                  <a:schemeClr val="bg1"/>
                </a:solidFill>
                <a:latin typeface="Arial" charset="0"/>
                <a:ea typeface="Arial" charset="0"/>
                <a:cs typeface="Arial" charset="0"/>
              </a:rPr>
              <a:t>Thank You!</a:t>
            </a:r>
          </a:p>
        </p:txBody>
      </p:sp>
      <p:sp>
        <p:nvSpPr>
          <p:cNvPr id="4" name="TextBox 3"/>
          <p:cNvSpPr txBox="1"/>
          <p:nvPr userDrawn="1"/>
        </p:nvSpPr>
        <p:spPr>
          <a:xfrm>
            <a:off x="889685" y="1868589"/>
            <a:ext cx="4015803" cy="1218282"/>
          </a:xfrm>
          <a:prstGeom prst="rect">
            <a:avLst/>
          </a:prstGeom>
          <a:noFill/>
        </p:spPr>
        <p:txBody>
          <a:bodyPr wrap="square" lIns="0" tIns="0" rIns="0" bIns="0" rtlCol="0">
            <a:spAutoFit/>
          </a:bodyPr>
          <a:lstStyle/>
          <a:p>
            <a:pPr>
              <a:spcAft>
                <a:spcPts val="450"/>
              </a:spcAft>
            </a:pPr>
            <a:r>
              <a:rPr lang="en-US" sz="1500" b="1" dirty="0">
                <a:solidFill>
                  <a:schemeClr val="bg1"/>
                </a:solidFill>
                <a:latin typeface="Arial" charset="0"/>
                <a:ea typeface="Arial" charset="0"/>
                <a:cs typeface="Arial" charset="0"/>
              </a:rPr>
              <a:t>About Newmeyer Dillion</a:t>
            </a:r>
          </a:p>
          <a:p>
            <a:r>
              <a:rPr lang="en-US" sz="1200" dirty="0">
                <a:solidFill>
                  <a:schemeClr val="bg1"/>
                </a:solidFill>
                <a:latin typeface="Arial" charset="0"/>
                <a:ea typeface="Arial" charset="0"/>
                <a:cs typeface="Arial" charset="0"/>
              </a:rPr>
              <a:t>Growing and thriving businesses throughout California and Nevada trust us for advice that propels them to success. From advising on best practices to keep your information safe, to mitigating risk when a breach occurs, we help companies in diverse industries prepare for what’s ahead. </a:t>
            </a:r>
          </a:p>
        </p:txBody>
      </p:sp>
      <p:sp>
        <p:nvSpPr>
          <p:cNvPr id="5" name="Rectangle 4"/>
          <p:cNvSpPr/>
          <p:nvPr userDrawn="1"/>
        </p:nvSpPr>
        <p:spPr>
          <a:xfrm>
            <a:off x="889686" y="1043171"/>
            <a:ext cx="1149180" cy="37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54433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 4 images + Text">
    <p:spTree>
      <p:nvGrpSpPr>
        <p:cNvPr id="1" name=""/>
        <p:cNvGrpSpPr/>
        <p:nvPr/>
      </p:nvGrpSpPr>
      <p:grpSpPr>
        <a:xfrm>
          <a:off x="0" y="0"/>
          <a:ext cx="0" cy="0"/>
          <a:chOff x="0" y="0"/>
          <a:chExt cx="0" cy="0"/>
        </a:xfrm>
      </p:grpSpPr>
      <p:sp>
        <p:nvSpPr>
          <p:cNvPr id="4" name="Rectangle 3"/>
          <p:cNvSpPr/>
          <p:nvPr userDrawn="1"/>
        </p:nvSpPr>
        <p:spPr>
          <a:xfrm>
            <a:off x="889686" y="848879"/>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14" name="TextBox 13"/>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
        <p:nvSpPr>
          <p:cNvPr id="15" name="Title 1"/>
          <p:cNvSpPr>
            <a:spLocks noGrp="1"/>
          </p:cNvSpPr>
          <p:nvPr>
            <p:ph type="title"/>
          </p:nvPr>
        </p:nvSpPr>
        <p:spPr>
          <a:xfrm>
            <a:off x="885700" y="1021199"/>
            <a:ext cx="10799616" cy="688849"/>
          </a:xfrm>
          <a:prstGeom prst="rect">
            <a:avLst/>
          </a:prstGeom>
        </p:spPr>
        <p:txBody>
          <a:bodyPr lIns="0" tIns="0" rIns="0" bIns="0"/>
          <a:lstStyle>
            <a:lvl1pPr>
              <a:defRPr sz="3100" b="1" i="0" baseline="0">
                <a:solidFill>
                  <a:schemeClr val="accent2"/>
                </a:solidFill>
              </a:defRPr>
            </a:lvl1pPr>
          </a:lstStyle>
          <a:p>
            <a:r>
              <a:rPr lang="en-US" dirty="0"/>
              <a:t>Click to edit Master title style</a:t>
            </a:r>
          </a:p>
        </p:txBody>
      </p:sp>
      <p:sp>
        <p:nvSpPr>
          <p:cNvPr id="16" name="Picture Placeholder 8"/>
          <p:cNvSpPr>
            <a:spLocks noGrp="1"/>
          </p:cNvSpPr>
          <p:nvPr>
            <p:ph type="pic" sz="quarter" idx="10"/>
          </p:nvPr>
        </p:nvSpPr>
        <p:spPr>
          <a:xfrm>
            <a:off x="932179" y="1877612"/>
            <a:ext cx="2244773" cy="1768641"/>
          </a:xfrm>
          <a:prstGeom prst="rect">
            <a:avLst/>
          </a:prstGeom>
        </p:spPr>
        <p:txBody>
          <a:bodyPr/>
          <a:lstStyle>
            <a:lvl1pPr marL="0" indent="0">
              <a:buFontTx/>
              <a:buNone/>
              <a:defRPr sz="1800" baseline="0"/>
            </a:lvl1pPr>
          </a:lstStyle>
          <a:p>
            <a:endParaRPr lang="en-US" dirty="0"/>
          </a:p>
        </p:txBody>
      </p:sp>
      <p:sp>
        <p:nvSpPr>
          <p:cNvPr id="17" name="Picture Placeholder 8"/>
          <p:cNvSpPr>
            <a:spLocks noGrp="1"/>
          </p:cNvSpPr>
          <p:nvPr>
            <p:ph type="pic" sz="quarter" idx="11"/>
          </p:nvPr>
        </p:nvSpPr>
        <p:spPr>
          <a:xfrm>
            <a:off x="3567792" y="1877612"/>
            <a:ext cx="2244773" cy="1768641"/>
          </a:xfrm>
          <a:prstGeom prst="rect">
            <a:avLst/>
          </a:prstGeom>
        </p:spPr>
        <p:txBody>
          <a:bodyPr/>
          <a:lstStyle>
            <a:lvl1pPr marL="0" indent="0">
              <a:buFontTx/>
              <a:buNone/>
              <a:defRPr sz="1800" baseline="0"/>
            </a:lvl1pPr>
          </a:lstStyle>
          <a:p>
            <a:endParaRPr lang="en-US" dirty="0"/>
          </a:p>
        </p:txBody>
      </p:sp>
      <p:sp>
        <p:nvSpPr>
          <p:cNvPr id="18" name="Picture Placeholder 8"/>
          <p:cNvSpPr>
            <a:spLocks noGrp="1"/>
          </p:cNvSpPr>
          <p:nvPr>
            <p:ph type="pic" sz="quarter" idx="12"/>
          </p:nvPr>
        </p:nvSpPr>
        <p:spPr>
          <a:xfrm>
            <a:off x="6168312" y="1877612"/>
            <a:ext cx="2244773" cy="1768641"/>
          </a:xfrm>
          <a:prstGeom prst="rect">
            <a:avLst/>
          </a:prstGeom>
        </p:spPr>
        <p:txBody>
          <a:bodyPr/>
          <a:lstStyle>
            <a:lvl1pPr marL="0" indent="0">
              <a:buFontTx/>
              <a:buNone/>
              <a:defRPr sz="1800" baseline="0"/>
            </a:lvl1pPr>
          </a:lstStyle>
          <a:p>
            <a:endParaRPr lang="en-US" dirty="0"/>
          </a:p>
        </p:txBody>
      </p:sp>
      <p:sp>
        <p:nvSpPr>
          <p:cNvPr id="19" name="Picture Placeholder 8"/>
          <p:cNvSpPr>
            <a:spLocks noGrp="1"/>
          </p:cNvSpPr>
          <p:nvPr>
            <p:ph type="pic" sz="quarter" idx="13"/>
          </p:nvPr>
        </p:nvSpPr>
        <p:spPr>
          <a:xfrm>
            <a:off x="8803926" y="1877612"/>
            <a:ext cx="2244773" cy="1768641"/>
          </a:xfrm>
          <a:prstGeom prst="rect">
            <a:avLst/>
          </a:prstGeom>
        </p:spPr>
        <p:txBody>
          <a:bodyPr/>
          <a:lstStyle>
            <a:lvl1pPr marL="0" indent="0">
              <a:buFontTx/>
              <a:buNone/>
              <a:defRPr sz="1800" baseline="0"/>
            </a:lvl1pPr>
          </a:lstStyle>
          <a:p>
            <a:endParaRPr lang="en-US" dirty="0"/>
          </a:p>
        </p:txBody>
      </p:sp>
      <p:sp>
        <p:nvSpPr>
          <p:cNvPr id="20" name="Text Placeholder 8"/>
          <p:cNvSpPr>
            <a:spLocks noGrp="1"/>
          </p:cNvSpPr>
          <p:nvPr>
            <p:ph type="body" sz="quarter" idx="14"/>
          </p:nvPr>
        </p:nvSpPr>
        <p:spPr>
          <a:xfrm>
            <a:off x="932180" y="3809341"/>
            <a:ext cx="2244773" cy="1973942"/>
          </a:xfrm>
          <a:prstGeom prst="rect">
            <a:avLst/>
          </a:prstGeom>
        </p:spPr>
        <p:txBody>
          <a:bodyPr lIns="0" tIns="0" rIns="0" bIns="0"/>
          <a:lstStyle>
            <a:lvl1pPr marL="0" indent="0">
              <a:buFontTx/>
              <a:buNone/>
              <a:defRPr sz="12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dirty="0"/>
              <a:t>Click to edit Master text styles</a:t>
            </a:r>
          </a:p>
        </p:txBody>
      </p:sp>
      <p:sp>
        <p:nvSpPr>
          <p:cNvPr id="21" name="Text Placeholder 8"/>
          <p:cNvSpPr>
            <a:spLocks noGrp="1"/>
          </p:cNvSpPr>
          <p:nvPr>
            <p:ph type="body" sz="quarter" idx="15"/>
          </p:nvPr>
        </p:nvSpPr>
        <p:spPr>
          <a:xfrm>
            <a:off x="3567792" y="3809341"/>
            <a:ext cx="2244773" cy="1973942"/>
          </a:xfrm>
          <a:prstGeom prst="rect">
            <a:avLst/>
          </a:prstGeom>
        </p:spPr>
        <p:txBody>
          <a:bodyPr lIns="0" tIns="0" rIns="0" bIns="0"/>
          <a:lstStyle>
            <a:lvl1pPr marL="0" indent="0">
              <a:buFontTx/>
              <a:buNone/>
              <a:defRPr sz="12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dirty="0"/>
              <a:t>Click to edit Master text styles</a:t>
            </a:r>
          </a:p>
        </p:txBody>
      </p:sp>
      <p:sp>
        <p:nvSpPr>
          <p:cNvPr id="22" name="Text Placeholder 8"/>
          <p:cNvSpPr>
            <a:spLocks noGrp="1"/>
          </p:cNvSpPr>
          <p:nvPr>
            <p:ph type="body" sz="quarter" idx="16"/>
          </p:nvPr>
        </p:nvSpPr>
        <p:spPr>
          <a:xfrm>
            <a:off x="6168312" y="3809341"/>
            <a:ext cx="2244773" cy="1973942"/>
          </a:xfrm>
          <a:prstGeom prst="rect">
            <a:avLst/>
          </a:prstGeom>
        </p:spPr>
        <p:txBody>
          <a:bodyPr lIns="0" tIns="0" rIns="0" bIns="0"/>
          <a:lstStyle>
            <a:lvl1pPr marL="0" indent="0">
              <a:buFontTx/>
              <a:buNone/>
              <a:defRPr sz="12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dirty="0"/>
              <a:t>Click to edit Master text styles</a:t>
            </a:r>
          </a:p>
        </p:txBody>
      </p:sp>
      <p:sp>
        <p:nvSpPr>
          <p:cNvPr id="23" name="Text Placeholder 8"/>
          <p:cNvSpPr>
            <a:spLocks noGrp="1"/>
          </p:cNvSpPr>
          <p:nvPr>
            <p:ph type="body" sz="quarter" idx="17"/>
          </p:nvPr>
        </p:nvSpPr>
        <p:spPr>
          <a:xfrm>
            <a:off x="8803926" y="3809341"/>
            <a:ext cx="2244773" cy="1973942"/>
          </a:xfrm>
          <a:prstGeom prst="rect">
            <a:avLst/>
          </a:prstGeom>
        </p:spPr>
        <p:txBody>
          <a:bodyPr lIns="0" tIns="0" rIns="0" bIns="0"/>
          <a:lstStyle>
            <a:lvl1pPr marL="0" indent="0">
              <a:buFontTx/>
              <a:buNone/>
              <a:defRPr sz="12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dirty="0"/>
              <a:t>Click to edit Master text styles</a:t>
            </a:r>
          </a:p>
        </p:txBody>
      </p:sp>
    </p:spTree>
    <p:extLst>
      <p:ext uri="{BB962C8B-B14F-4D97-AF65-F5344CB8AC3E}">
        <p14:creationId xmlns:p14="http://schemas.microsoft.com/office/powerpoint/2010/main" val="935335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2904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Text&#10;">
    <p:spTree>
      <p:nvGrpSpPr>
        <p:cNvPr id="1" name=""/>
        <p:cNvGrpSpPr/>
        <p:nvPr/>
      </p:nvGrpSpPr>
      <p:grpSpPr>
        <a:xfrm>
          <a:off x="0" y="0"/>
          <a:ext cx="0" cy="0"/>
          <a:chOff x="0" y="0"/>
          <a:chExt cx="0" cy="0"/>
        </a:xfrm>
      </p:grpSpPr>
      <p:sp>
        <p:nvSpPr>
          <p:cNvPr id="2" name="Title 1"/>
          <p:cNvSpPr>
            <a:spLocks noGrp="1"/>
          </p:cNvSpPr>
          <p:nvPr>
            <p:ph type="title"/>
          </p:nvPr>
        </p:nvSpPr>
        <p:spPr>
          <a:xfrm>
            <a:off x="889685" y="1621349"/>
            <a:ext cx="10515600" cy="774190"/>
          </a:xfrm>
          <a:prstGeom prst="rect">
            <a:avLst/>
          </a:prstGeom>
        </p:spPr>
        <p:txBody>
          <a:bodyPr lIns="0" tIns="91440" rIns="0" bIns="0"/>
          <a:lstStyle>
            <a:lvl1pPr>
              <a:defRPr sz="3600" b="1" i="0" baseline="0">
                <a:solidFill>
                  <a:schemeClr val="accent2"/>
                </a:solidFill>
              </a:defRPr>
            </a:lvl1pPr>
          </a:lstStyle>
          <a:p>
            <a:r>
              <a:rPr lang="en-US"/>
              <a:t>Click to edit Master title style</a:t>
            </a:r>
            <a:endParaRPr lang="en-US" dirty="0"/>
          </a:p>
        </p:txBody>
      </p:sp>
      <p:sp>
        <p:nvSpPr>
          <p:cNvPr id="4" name="Rectangle 3"/>
          <p:cNvSpPr/>
          <p:nvPr/>
        </p:nvSpPr>
        <p:spPr>
          <a:xfrm>
            <a:off x="889686" y="1505980"/>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8" name="TextBox 7"/>
          <p:cNvSpPr txBox="1"/>
          <p:nvPr/>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
        <p:nvSpPr>
          <p:cNvPr id="10" name="Text Placeholder 9"/>
          <p:cNvSpPr>
            <a:spLocks noGrp="1"/>
          </p:cNvSpPr>
          <p:nvPr>
            <p:ph type="body" sz="quarter" idx="10"/>
          </p:nvPr>
        </p:nvSpPr>
        <p:spPr>
          <a:xfrm>
            <a:off x="889000" y="2395538"/>
            <a:ext cx="5080329" cy="3435246"/>
          </a:xfrm>
          <a:prstGeom prst="rect">
            <a:avLst/>
          </a:prstGeom>
        </p:spPr>
        <p:txBody>
          <a:bodyPr lIns="0" tIns="0" rIns="0" bIns="0"/>
          <a:lstStyle>
            <a:lvl1pPr marL="0" indent="0">
              <a:buFontTx/>
              <a:buNone/>
              <a:defRPr sz="14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a:t>Edit Master text styles</a:t>
            </a:r>
          </a:p>
        </p:txBody>
      </p:sp>
      <p:sp>
        <p:nvSpPr>
          <p:cNvPr id="12" name="Text Placeholder 9"/>
          <p:cNvSpPr>
            <a:spLocks noGrp="1"/>
          </p:cNvSpPr>
          <p:nvPr>
            <p:ph type="body" sz="quarter" idx="11"/>
          </p:nvPr>
        </p:nvSpPr>
        <p:spPr>
          <a:xfrm>
            <a:off x="6315328" y="2395538"/>
            <a:ext cx="5089957" cy="3435246"/>
          </a:xfrm>
          <a:prstGeom prst="rect">
            <a:avLst/>
          </a:prstGeom>
        </p:spPr>
        <p:txBody>
          <a:bodyPr lIns="0" tIns="0" rIns="0" bIns="0"/>
          <a:lstStyle>
            <a:lvl1pPr marL="0" indent="0">
              <a:buFontTx/>
              <a:buNone/>
              <a:defRPr sz="14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a:t>Edit Master text styles</a:t>
            </a:r>
          </a:p>
        </p:txBody>
      </p:sp>
      <p:sp>
        <p:nvSpPr>
          <p:cNvPr id="9" name="Rectangle 8"/>
          <p:cNvSpPr/>
          <p:nvPr userDrawn="1"/>
        </p:nvSpPr>
        <p:spPr>
          <a:xfrm>
            <a:off x="889686" y="1505980"/>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13" name="TextBox 12"/>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Tree>
    <p:extLst>
      <p:ext uri="{BB962C8B-B14F-4D97-AF65-F5344CB8AC3E}">
        <p14:creationId xmlns:p14="http://schemas.microsoft.com/office/powerpoint/2010/main" val="282158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Image + Text">
    <p:spTree>
      <p:nvGrpSpPr>
        <p:cNvPr id="1" name=""/>
        <p:cNvGrpSpPr/>
        <p:nvPr/>
      </p:nvGrpSpPr>
      <p:grpSpPr>
        <a:xfrm>
          <a:off x="0" y="0"/>
          <a:ext cx="0" cy="0"/>
          <a:chOff x="0" y="0"/>
          <a:chExt cx="0" cy="0"/>
        </a:xfrm>
      </p:grpSpPr>
      <p:sp>
        <p:nvSpPr>
          <p:cNvPr id="2" name="Title 1"/>
          <p:cNvSpPr>
            <a:spLocks noGrp="1"/>
          </p:cNvSpPr>
          <p:nvPr>
            <p:ph type="title"/>
          </p:nvPr>
        </p:nvSpPr>
        <p:spPr>
          <a:xfrm>
            <a:off x="6697363" y="1677280"/>
            <a:ext cx="4623780" cy="700875"/>
          </a:xfrm>
          <a:prstGeom prst="rect">
            <a:avLst/>
          </a:prstGeom>
        </p:spPr>
        <p:txBody>
          <a:bodyPr lIns="0" tIns="0" rIns="0" bIns="0"/>
          <a:lstStyle>
            <a:lvl1pPr>
              <a:defRPr sz="3100" b="1" i="0" baseline="0">
                <a:solidFill>
                  <a:schemeClr val="accent2"/>
                </a:solidFill>
              </a:defRPr>
            </a:lvl1pPr>
          </a:lstStyle>
          <a:p>
            <a:r>
              <a:rPr lang="en-US"/>
              <a:t>Click to edit Master title style</a:t>
            </a:r>
            <a:endParaRPr lang="en-US" dirty="0"/>
          </a:p>
        </p:txBody>
      </p:sp>
      <p:sp>
        <p:nvSpPr>
          <p:cNvPr id="5" name="Rectangle 4"/>
          <p:cNvSpPr/>
          <p:nvPr/>
        </p:nvSpPr>
        <p:spPr>
          <a:xfrm>
            <a:off x="6697363" y="1534385"/>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7" name="TextBox 6"/>
          <p:cNvSpPr txBox="1"/>
          <p:nvPr/>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
        <p:nvSpPr>
          <p:cNvPr id="9" name="Text Placeholder 8"/>
          <p:cNvSpPr>
            <a:spLocks noGrp="1"/>
          </p:cNvSpPr>
          <p:nvPr>
            <p:ph type="body" sz="quarter" idx="10"/>
          </p:nvPr>
        </p:nvSpPr>
        <p:spPr>
          <a:xfrm>
            <a:off x="6697362" y="2378154"/>
            <a:ext cx="4623780" cy="3393254"/>
          </a:xfrm>
          <a:prstGeom prst="rect">
            <a:avLst/>
          </a:prstGeom>
        </p:spPr>
        <p:txBody>
          <a:bodyPr lIns="0" tIns="0" rIns="0" bIns="0"/>
          <a:lstStyle>
            <a:lvl1pPr marL="0" indent="0">
              <a:buFontTx/>
              <a:buNone/>
              <a:defRPr sz="14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a:t>Edit Master text styles</a:t>
            </a:r>
          </a:p>
        </p:txBody>
      </p:sp>
      <p:sp>
        <p:nvSpPr>
          <p:cNvPr id="11" name="Picture Placeholder 10"/>
          <p:cNvSpPr>
            <a:spLocks noGrp="1"/>
          </p:cNvSpPr>
          <p:nvPr>
            <p:ph type="pic" sz="quarter" idx="11"/>
          </p:nvPr>
        </p:nvSpPr>
        <p:spPr>
          <a:xfrm>
            <a:off x="696384" y="688976"/>
            <a:ext cx="5653616" cy="5083175"/>
          </a:xfrm>
          <a:prstGeom prst="rect">
            <a:avLst/>
          </a:prstGeom>
        </p:spPr>
        <p:txBody>
          <a:bodyPr/>
          <a:lstStyle>
            <a:lvl1pPr marL="0" indent="0">
              <a:buFontTx/>
              <a:buNone/>
              <a:defRPr sz="2000" baseline="0"/>
            </a:lvl1pPr>
          </a:lstStyle>
          <a:p>
            <a:r>
              <a:rPr lang="en-US" dirty="0"/>
              <a:t>Click icon to add picture</a:t>
            </a:r>
          </a:p>
        </p:txBody>
      </p:sp>
      <p:sp>
        <p:nvSpPr>
          <p:cNvPr id="8" name="Rectangle 7"/>
          <p:cNvSpPr/>
          <p:nvPr userDrawn="1"/>
        </p:nvSpPr>
        <p:spPr>
          <a:xfrm>
            <a:off x="6697363" y="1534385"/>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12" name="TextBox 11"/>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Tree>
    <p:extLst>
      <p:ext uri="{BB962C8B-B14F-4D97-AF65-F5344CB8AC3E}">
        <p14:creationId xmlns:p14="http://schemas.microsoft.com/office/powerpoint/2010/main" val="140837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Image">
    <p:spTree>
      <p:nvGrpSpPr>
        <p:cNvPr id="1" name=""/>
        <p:cNvGrpSpPr/>
        <p:nvPr/>
      </p:nvGrpSpPr>
      <p:grpSpPr>
        <a:xfrm>
          <a:off x="0" y="0"/>
          <a:ext cx="0" cy="0"/>
          <a:chOff x="0" y="0"/>
          <a:chExt cx="0" cy="0"/>
        </a:xfrm>
      </p:grpSpPr>
      <p:sp>
        <p:nvSpPr>
          <p:cNvPr id="2" name="Title 1"/>
          <p:cNvSpPr>
            <a:spLocks noGrp="1"/>
          </p:cNvSpPr>
          <p:nvPr>
            <p:ph type="title"/>
          </p:nvPr>
        </p:nvSpPr>
        <p:spPr>
          <a:xfrm>
            <a:off x="743200" y="854944"/>
            <a:ext cx="10799616" cy="688849"/>
          </a:xfrm>
          <a:prstGeom prst="rect">
            <a:avLst/>
          </a:prstGeom>
        </p:spPr>
        <p:txBody>
          <a:bodyPr lIns="0" tIns="0" rIns="0" bIns="0"/>
          <a:lstStyle>
            <a:lvl1pPr>
              <a:defRPr sz="3100" b="1" i="0" baseline="0">
                <a:solidFill>
                  <a:schemeClr val="accent2"/>
                </a:solidFill>
              </a:defRPr>
            </a:lvl1pPr>
          </a:lstStyle>
          <a:p>
            <a:r>
              <a:rPr lang="en-US"/>
              <a:t>Click to edit Master title style</a:t>
            </a:r>
            <a:endParaRPr lang="en-US" dirty="0"/>
          </a:p>
        </p:txBody>
      </p:sp>
      <p:sp>
        <p:nvSpPr>
          <p:cNvPr id="5" name="Rectangle 4"/>
          <p:cNvSpPr/>
          <p:nvPr/>
        </p:nvSpPr>
        <p:spPr>
          <a:xfrm>
            <a:off x="741406" y="653409"/>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7" name="TextBox 6"/>
          <p:cNvSpPr txBox="1"/>
          <p:nvPr/>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
        <p:nvSpPr>
          <p:cNvPr id="9" name="Picture Placeholder 8"/>
          <p:cNvSpPr>
            <a:spLocks noGrp="1"/>
          </p:cNvSpPr>
          <p:nvPr>
            <p:ph type="pic" sz="quarter" idx="10"/>
          </p:nvPr>
        </p:nvSpPr>
        <p:spPr>
          <a:xfrm>
            <a:off x="740834" y="1781175"/>
            <a:ext cx="10706100" cy="4156075"/>
          </a:xfrm>
          <a:prstGeom prst="rect">
            <a:avLst/>
          </a:prstGeom>
        </p:spPr>
        <p:txBody>
          <a:bodyPr/>
          <a:lstStyle>
            <a:lvl1pPr marL="0" indent="0">
              <a:buFontTx/>
              <a:buNone/>
              <a:defRPr sz="2000" baseline="0"/>
            </a:lvl1pPr>
          </a:lstStyle>
          <a:p>
            <a:r>
              <a:rPr lang="en-US" dirty="0"/>
              <a:t>Click icon to add picture</a:t>
            </a:r>
          </a:p>
        </p:txBody>
      </p:sp>
      <p:sp>
        <p:nvSpPr>
          <p:cNvPr id="8" name="Rectangle 7"/>
          <p:cNvSpPr/>
          <p:nvPr userDrawn="1"/>
        </p:nvSpPr>
        <p:spPr>
          <a:xfrm>
            <a:off x="741406" y="653409"/>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11" name="TextBox 10"/>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Tree>
    <p:extLst>
      <p:ext uri="{BB962C8B-B14F-4D97-AF65-F5344CB8AC3E}">
        <p14:creationId xmlns:p14="http://schemas.microsoft.com/office/powerpoint/2010/main" val="337797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4 images + Text">
    <p:spTree>
      <p:nvGrpSpPr>
        <p:cNvPr id="1" name=""/>
        <p:cNvGrpSpPr/>
        <p:nvPr/>
      </p:nvGrpSpPr>
      <p:grpSpPr>
        <a:xfrm>
          <a:off x="0" y="0"/>
          <a:ext cx="0" cy="0"/>
          <a:chOff x="0" y="0"/>
          <a:chExt cx="0" cy="0"/>
        </a:xfrm>
      </p:grpSpPr>
      <p:sp>
        <p:nvSpPr>
          <p:cNvPr id="4" name="Rectangle 3"/>
          <p:cNvSpPr/>
          <p:nvPr/>
        </p:nvSpPr>
        <p:spPr>
          <a:xfrm>
            <a:off x="889686" y="848879"/>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14" name="TextBox 13"/>
          <p:cNvSpPr txBox="1"/>
          <p:nvPr/>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
        <p:nvSpPr>
          <p:cNvPr id="15" name="Title 1"/>
          <p:cNvSpPr>
            <a:spLocks noGrp="1"/>
          </p:cNvSpPr>
          <p:nvPr>
            <p:ph type="title"/>
          </p:nvPr>
        </p:nvSpPr>
        <p:spPr>
          <a:xfrm>
            <a:off x="885700" y="1021199"/>
            <a:ext cx="10799616" cy="688849"/>
          </a:xfrm>
          <a:prstGeom prst="rect">
            <a:avLst/>
          </a:prstGeom>
        </p:spPr>
        <p:txBody>
          <a:bodyPr lIns="0" tIns="0" rIns="0" bIns="0"/>
          <a:lstStyle>
            <a:lvl1pPr>
              <a:defRPr sz="3100" b="1" i="0" baseline="0">
                <a:solidFill>
                  <a:schemeClr val="accent2"/>
                </a:solidFill>
              </a:defRPr>
            </a:lvl1pPr>
          </a:lstStyle>
          <a:p>
            <a:r>
              <a:rPr lang="en-US"/>
              <a:t>Click to edit Master title style</a:t>
            </a:r>
            <a:endParaRPr lang="en-US" dirty="0"/>
          </a:p>
        </p:txBody>
      </p:sp>
      <p:sp>
        <p:nvSpPr>
          <p:cNvPr id="16" name="Picture Placeholder 8"/>
          <p:cNvSpPr>
            <a:spLocks noGrp="1"/>
          </p:cNvSpPr>
          <p:nvPr>
            <p:ph type="pic" sz="quarter" idx="10"/>
          </p:nvPr>
        </p:nvSpPr>
        <p:spPr>
          <a:xfrm>
            <a:off x="932179" y="1877612"/>
            <a:ext cx="2244773" cy="1768641"/>
          </a:xfrm>
          <a:prstGeom prst="rect">
            <a:avLst/>
          </a:prstGeom>
        </p:spPr>
        <p:txBody>
          <a:bodyPr/>
          <a:lstStyle>
            <a:lvl1pPr marL="0" indent="0">
              <a:buFontTx/>
              <a:buNone/>
              <a:defRPr sz="1800" baseline="0"/>
            </a:lvl1pPr>
          </a:lstStyle>
          <a:p>
            <a:r>
              <a:rPr lang="en-US" dirty="0"/>
              <a:t>Click icon to add picture</a:t>
            </a:r>
          </a:p>
        </p:txBody>
      </p:sp>
      <p:sp>
        <p:nvSpPr>
          <p:cNvPr id="17" name="Picture Placeholder 8"/>
          <p:cNvSpPr>
            <a:spLocks noGrp="1"/>
          </p:cNvSpPr>
          <p:nvPr>
            <p:ph type="pic" sz="quarter" idx="11"/>
          </p:nvPr>
        </p:nvSpPr>
        <p:spPr>
          <a:xfrm>
            <a:off x="3567792" y="1877612"/>
            <a:ext cx="2244773" cy="1768641"/>
          </a:xfrm>
          <a:prstGeom prst="rect">
            <a:avLst/>
          </a:prstGeom>
        </p:spPr>
        <p:txBody>
          <a:bodyPr/>
          <a:lstStyle>
            <a:lvl1pPr marL="0" indent="0">
              <a:buFontTx/>
              <a:buNone/>
              <a:defRPr sz="1800" baseline="0"/>
            </a:lvl1pPr>
          </a:lstStyle>
          <a:p>
            <a:r>
              <a:rPr lang="en-US" dirty="0"/>
              <a:t>Click icon to add picture</a:t>
            </a:r>
          </a:p>
        </p:txBody>
      </p:sp>
      <p:sp>
        <p:nvSpPr>
          <p:cNvPr id="18" name="Picture Placeholder 8"/>
          <p:cNvSpPr>
            <a:spLocks noGrp="1"/>
          </p:cNvSpPr>
          <p:nvPr>
            <p:ph type="pic" sz="quarter" idx="12"/>
          </p:nvPr>
        </p:nvSpPr>
        <p:spPr>
          <a:xfrm>
            <a:off x="6168312" y="1877612"/>
            <a:ext cx="2244773" cy="1768641"/>
          </a:xfrm>
          <a:prstGeom prst="rect">
            <a:avLst/>
          </a:prstGeom>
        </p:spPr>
        <p:txBody>
          <a:bodyPr/>
          <a:lstStyle>
            <a:lvl1pPr marL="0" indent="0">
              <a:buFontTx/>
              <a:buNone/>
              <a:defRPr sz="1800" baseline="0"/>
            </a:lvl1pPr>
          </a:lstStyle>
          <a:p>
            <a:r>
              <a:rPr lang="en-US" dirty="0"/>
              <a:t>Click icon to add picture</a:t>
            </a:r>
          </a:p>
        </p:txBody>
      </p:sp>
      <p:sp>
        <p:nvSpPr>
          <p:cNvPr id="19" name="Picture Placeholder 8"/>
          <p:cNvSpPr>
            <a:spLocks noGrp="1"/>
          </p:cNvSpPr>
          <p:nvPr>
            <p:ph type="pic" sz="quarter" idx="13"/>
          </p:nvPr>
        </p:nvSpPr>
        <p:spPr>
          <a:xfrm>
            <a:off x="8803926" y="1877612"/>
            <a:ext cx="2244773" cy="1768641"/>
          </a:xfrm>
          <a:prstGeom prst="rect">
            <a:avLst/>
          </a:prstGeom>
        </p:spPr>
        <p:txBody>
          <a:bodyPr/>
          <a:lstStyle>
            <a:lvl1pPr marL="0" indent="0">
              <a:buFontTx/>
              <a:buNone/>
              <a:defRPr sz="1800" baseline="0"/>
            </a:lvl1pPr>
          </a:lstStyle>
          <a:p>
            <a:r>
              <a:rPr lang="en-US" dirty="0"/>
              <a:t>Click icon to add picture</a:t>
            </a:r>
          </a:p>
        </p:txBody>
      </p:sp>
      <p:sp>
        <p:nvSpPr>
          <p:cNvPr id="20" name="Text Placeholder 8"/>
          <p:cNvSpPr>
            <a:spLocks noGrp="1"/>
          </p:cNvSpPr>
          <p:nvPr>
            <p:ph type="body" sz="quarter" idx="14"/>
          </p:nvPr>
        </p:nvSpPr>
        <p:spPr>
          <a:xfrm>
            <a:off x="932180" y="3809341"/>
            <a:ext cx="2244773" cy="1973942"/>
          </a:xfrm>
          <a:prstGeom prst="rect">
            <a:avLst/>
          </a:prstGeom>
        </p:spPr>
        <p:txBody>
          <a:bodyPr lIns="0" tIns="0" rIns="0" bIns="0"/>
          <a:lstStyle>
            <a:lvl1pPr marL="0" indent="0">
              <a:buFontTx/>
              <a:buNone/>
              <a:defRPr sz="12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a:t>Edit Master text styles</a:t>
            </a:r>
          </a:p>
        </p:txBody>
      </p:sp>
      <p:sp>
        <p:nvSpPr>
          <p:cNvPr id="21" name="Text Placeholder 8"/>
          <p:cNvSpPr>
            <a:spLocks noGrp="1"/>
          </p:cNvSpPr>
          <p:nvPr>
            <p:ph type="body" sz="quarter" idx="15"/>
          </p:nvPr>
        </p:nvSpPr>
        <p:spPr>
          <a:xfrm>
            <a:off x="3567792" y="3809341"/>
            <a:ext cx="2244773" cy="1973942"/>
          </a:xfrm>
          <a:prstGeom prst="rect">
            <a:avLst/>
          </a:prstGeom>
        </p:spPr>
        <p:txBody>
          <a:bodyPr lIns="0" tIns="0" rIns="0" bIns="0"/>
          <a:lstStyle>
            <a:lvl1pPr marL="0" indent="0">
              <a:buFontTx/>
              <a:buNone/>
              <a:defRPr sz="12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a:t>Edit Master text styles</a:t>
            </a:r>
          </a:p>
        </p:txBody>
      </p:sp>
      <p:sp>
        <p:nvSpPr>
          <p:cNvPr id="22" name="Text Placeholder 8"/>
          <p:cNvSpPr>
            <a:spLocks noGrp="1"/>
          </p:cNvSpPr>
          <p:nvPr>
            <p:ph type="body" sz="quarter" idx="16"/>
          </p:nvPr>
        </p:nvSpPr>
        <p:spPr>
          <a:xfrm>
            <a:off x="6168312" y="3809341"/>
            <a:ext cx="2244773" cy="1973942"/>
          </a:xfrm>
          <a:prstGeom prst="rect">
            <a:avLst/>
          </a:prstGeom>
        </p:spPr>
        <p:txBody>
          <a:bodyPr lIns="0" tIns="0" rIns="0" bIns="0"/>
          <a:lstStyle>
            <a:lvl1pPr marL="0" indent="0">
              <a:buFontTx/>
              <a:buNone/>
              <a:defRPr sz="12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a:t>Edit Master text styles</a:t>
            </a:r>
          </a:p>
        </p:txBody>
      </p:sp>
      <p:sp>
        <p:nvSpPr>
          <p:cNvPr id="23" name="Text Placeholder 8"/>
          <p:cNvSpPr>
            <a:spLocks noGrp="1"/>
          </p:cNvSpPr>
          <p:nvPr>
            <p:ph type="body" sz="quarter" idx="17"/>
          </p:nvPr>
        </p:nvSpPr>
        <p:spPr>
          <a:xfrm>
            <a:off x="8803926" y="3809341"/>
            <a:ext cx="2244773" cy="1973942"/>
          </a:xfrm>
          <a:prstGeom prst="rect">
            <a:avLst/>
          </a:prstGeom>
        </p:spPr>
        <p:txBody>
          <a:bodyPr lIns="0" tIns="0" rIns="0" bIns="0"/>
          <a:lstStyle>
            <a:lvl1pPr marL="0" indent="0">
              <a:buFontTx/>
              <a:buNone/>
              <a:defRPr sz="12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a:t>Edit Master text styles</a:t>
            </a:r>
          </a:p>
        </p:txBody>
      </p:sp>
      <p:sp>
        <p:nvSpPr>
          <p:cNvPr id="24" name="Rectangle 23"/>
          <p:cNvSpPr/>
          <p:nvPr userDrawn="1"/>
        </p:nvSpPr>
        <p:spPr>
          <a:xfrm>
            <a:off x="889686" y="848879"/>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26" name="TextBox 25"/>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Tree>
    <p:extLst>
      <p:ext uri="{BB962C8B-B14F-4D97-AF65-F5344CB8AC3E}">
        <p14:creationId xmlns:p14="http://schemas.microsoft.com/office/powerpoint/2010/main" val="15514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g Photo + Headline">
    <p:spTree>
      <p:nvGrpSpPr>
        <p:cNvPr id="1" name=""/>
        <p:cNvGrpSpPr/>
        <p:nvPr/>
      </p:nvGrpSpPr>
      <p:grpSpPr>
        <a:xfrm>
          <a:off x="0" y="0"/>
          <a:ext cx="0" cy="0"/>
          <a:chOff x="0" y="0"/>
          <a:chExt cx="0" cy="0"/>
        </a:xfrm>
      </p:grpSpPr>
      <p:sp>
        <p:nvSpPr>
          <p:cNvPr id="7" name="Picture Placeholder 10"/>
          <p:cNvSpPr>
            <a:spLocks noGrp="1"/>
          </p:cNvSpPr>
          <p:nvPr>
            <p:ph type="pic" sz="quarter" idx="11"/>
          </p:nvPr>
        </p:nvSpPr>
        <p:spPr>
          <a:xfrm>
            <a:off x="0" y="0"/>
            <a:ext cx="12192000" cy="6858000"/>
          </a:xfrm>
          <a:prstGeom prst="rect">
            <a:avLst/>
          </a:prstGeom>
        </p:spPr>
        <p:txBody>
          <a:bodyPr/>
          <a:lstStyle>
            <a:lvl1pPr marL="0" indent="0">
              <a:buFontTx/>
              <a:buNone/>
              <a:defRPr sz="2000" baseline="0"/>
            </a:lvl1pPr>
          </a:lstStyle>
          <a:p>
            <a:r>
              <a:rPr lang="en-US" dirty="0"/>
              <a:t>Click icon to add picture</a:t>
            </a:r>
          </a:p>
        </p:txBody>
      </p:sp>
      <p:sp>
        <p:nvSpPr>
          <p:cNvPr id="4" name="Rectangle 3"/>
          <p:cNvSpPr/>
          <p:nvPr/>
        </p:nvSpPr>
        <p:spPr>
          <a:xfrm>
            <a:off x="877333" y="4272345"/>
            <a:ext cx="1149180" cy="37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6" name="TextBox 5"/>
          <p:cNvSpPr txBox="1"/>
          <p:nvPr/>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
        <p:nvSpPr>
          <p:cNvPr id="8" name="Title 1"/>
          <p:cNvSpPr>
            <a:spLocks noGrp="1"/>
          </p:cNvSpPr>
          <p:nvPr>
            <p:ph type="ctrTitle"/>
          </p:nvPr>
        </p:nvSpPr>
        <p:spPr>
          <a:xfrm>
            <a:off x="861499" y="4450398"/>
            <a:ext cx="9873795" cy="1416013"/>
          </a:xfrm>
          <a:prstGeom prst="rect">
            <a:avLst/>
          </a:prstGeom>
        </p:spPr>
        <p:txBody>
          <a:bodyPr lIns="0" tIns="0" rIns="0" bIns="0" anchor="t" anchorCtr="0"/>
          <a:lstStyle>
            <a:lvl1pPr algn="l">
              <a:defRPr sz="3600" b="1" i="0" baseline="0">
                <a:solidFill>
                  <a:schemeClr val="bg1"/>
                </a:solidFill>
              </a:defRPr>
            </a:lvl1pPr>
          </a:lstStyle>
          <a:p>
            <a:r>
              <a:rPr lang="en-US"/>
              <a:t>Click to edit Master title style</a:t>
            </a:r>
            <a:endParaRPr lang="en-US" dirty="0"/>
          </a:p>
        </p:txBody>
      </p:sp>
      <p:sp>
        <p:nvSpPr>
          <p:cNvPr id="9" name="Rectangle 8"/>
          <p:cNvSpPr/>
          <p:nvPr userDrawn="1"/>
        </p:nvSpPr>
        <p:spPr>
          <a:xfrm>
            <a:off x="877333" y="4272345"/>
            <a:ext cx="1149180" cy="37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11" name="TextBox 10"/>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2019 Newmeyer &amp; Dillion LLP. All Rights Reserved  |  newmeyerdillion.com</a:t>
            </a:r>
          </a:p>
        </p:txBody>
      </p:sp>
    </p:spTree>
    <p:extLst>
      <p:ext uri="{BB962C8B-B14F-4D97-AF65-F5344CB8AC3E}">
        <p14:creationId xmlns:p14="http://schemas.microsoft.com/office/powerpoint/2010/main" val="600168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act Us 1">
    <p:spTree>
      <p:nvGrpSpPr>
        <p:cNvPr id="1" name=""/>
        <p:cNvGrpSpPr/>
        <p:nvPr/>
      </p:nvGrpSpPr>
      <p:grpSpPr>
        <a:xfrm>
          <a:off x="0" y="0"/>
          <a:ext cx="0" cy="0"/>
          <a:chOff x="0" y="0"/>
          <a:chExt cx="0" cy="0"/>
        </a:xfrm>
      </p:grpSpPr>
      <p:sp>
        <p:nvSpPr>
          <p:cNvPr id="4" name="Rectangle 3"/>
          <p:cNvSpPr/>
          <p:nvPr/>
        </p:nvSpPr>
        <p:spPr>
          <a:xfrm>
            <a:off x="889686" y="788863"/>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10" name="TextBox 9"/>
          <p:cNvSpPr txBox="1"/>
          <p:nvPr/>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
        <p:nvSpPr>
          <p:cNvPr id="11" name="Title 1"/>
          <p:cNvSpPr>
            <a:spLocks noGrp="1"/>
          </p:cNvSpPr>
          <p:nvPr>
            <p:ph type="title"/>
          </p:nvPr>
        </p:nvSpPr>
        <p:spPr>
          <a:xfrm>
            <a:off x="885700" y="961824"/>
            <a:ext cx="10799616" cy="688849"/>
          </a:xfrm>
          <a:prstGeom prst="rect">
            <a:avLst/>
          </a:prstGeom>
        </p:spPr>
        <p:txBody>
          <a:bodyPr lIns="0" tIns="0" rIns="0" bIns="0"/>
          <a:lstStyle>
            <a:lvl1pPr>
              <a:defRPr sz="3100" b="1" i="0" baseline="0">
                <a:solidFill>
                  <a:schemeClr val="accent2"/>
                </a:solidFill>
              </a:defRPr>
            </a:lvl1pPr>
          </a:lstStyle>
          <a:p>
            <a:r>
              <a:rPr lang="en-US"/>
              <a:t>Click to edit Master title style</a:t>
            </a:r>
            <a:endParaRPr lang="en-US" dirty="0"/>
          </a:p>
        </p:txBody>
      </p:sp>
      <p:sp>
        <p:nvSpPr>
          <p:cNvPr id="12" name="Picture Placeholder 8"/>
          <p:cNvSpPr>
            <a:spLocks noGrp="1"/>
          </p:cNvSpPr>
          <p:nvPr>
            <p:ph type="pic" sz="quarter" idx="10"/>
          </p:nvPr>
        </p:nvSpPr>
        <p:spPr>
          <a:xfrm>
            <a:off x="885700" y="1699920"/>
            <a:ext cx="4632565" cy="2777148"/>
          </a:xfrm>
          <a:prstGeom prst="rect">
            <a:avLst/>
          </a:prstGeom>
        </p:spPr>
        <p:txBody>
          <a:bodyPr/>
          <a:lstStyle>
            <a:lvl1pPr marL="0" indent="0">
              <a:buFontTx/>
              <a:buNone/>
              <a:defRPr sz="1800" baseline="0"/>
            </a:lvl1pPr>
          </a:lstStyle>
          <a:p>
            <a:r>
              <a:rPr lang="en-US" dirty="0"/>
              <a:t>Click icon to add picture</a:t>
            </a:r>
          </a:p>
        </p:txBody>
      </p:sp>
      <p:sp>
        <p:nvSpPr>
          <p:cNvPr id="13" name="Text Placeholder 8"/>
          <p:cNvSpPr>
            <a:spLocks noGrp="1"/>
          </p:cNvSpPr>
          <p:nvPr>
            <p:ph type="body" sz="quarter" idx="14"/>
          </p:nvPr>
        </p:nvSpPr>
        <p:spPr>
          <a:xfrm>
            <a:off x="885700" y="4618822"/>
            <a:ext cx="4632565" cy="1421746"/>
          </a:xfrm>
          <a:prstGeom prst="rect">
            <a:avLst/>
          </a:prstGeom>
        </p:spPr>
        <p:txBody>
          <a:bodyPr lIns="0" tIns="0" rIns="0" bIns="0"/>
          <a:lstStyle>
            <a:lvl1pPr marL="0" indent="0">
              <a:buFontTx/>
              <a:buNone/>
              <a:defRPr sz="18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a:t>Edit Master text styles</a:t>
            </a:r>
          </a:p>
        </p:txBody>
      </p:sp>
      <p:sp>
        <p:nvSpPr>
          <p:cNvPr id="14" name="Picture Placeholder 8"/>
          <p:cNvSpPr>
            <a:spLocks noGrp="1"/>
          </p:cNvSpPr>
          <p:nvPr>
            <p:ph type="pic" sz="quarter" idx="15"/>
          </p:nvPr>
        </p:nvSpPr>
        <p:spPr>
          <a:xfrm>
            <a:off x="5953500" y="1699920"/>
            <a:ext cx="4632565" cy="2777148"/>
          </a:xfrm>
          <a:prstGeom prst="rect">
            <a:avLst/>
          </a:prstGeom>
        </p:spPr>
        <p:txBody>
          <a:bodyPr/>
          <a:lstStyle>
            <a:lvl1pPr marL="0" indent="0">
              <a:buFontTx/>
              <a:buNone/>
              <a:defRPr sz="1800" baseline="0"/>
            </a:lvl1pPr>
          </a:lstStyle>
          <a:p>
            <a:r>
              <a:rPr lang="en-US" dirty="0"/>
              <a:t>Click icon to add picture</a:t>
            </a:r>
          </a:p>
        </p:txBody>
      </p:sp>
      <p:sp>
        <p:nvSpPr>
          <p:cNvPr id="15" name="Text Placeholder 8"/>
          <p:cNvSpPr>
            <a:spLocks noGrp="1"/>
          </p:cNvSpPr>
          <p:nvPr>
            <p:ph type="body" sz="quarter" idx="16"/>
          </p:nvPr>
        </p:nvSpPr>
        <p:spPr>
          <a:xfrm>
            <a:off x="5953500" y="4618822"/>
            <a:ext cx="4632565" cy="1421746"/>
          </a:xfrm>
          <a:prstGeom prst="rect">
            <a:avLst/>
          </a:prstGeom>
        </p:spPr>
        <p:txBody>
          <a:bodyPr lIns="0" tIns="0" rIns="0" bIns="0"/>
          <a:lstStyle>
            <a:lvl1pPr marL="0" indent="0">
              <a:buFontTx/>
              <a:buNone/>
              <a:defRPr sz="1800" baseline="0">
                <a:solidFill>
                  <a:schemeClr val="accent4"/>
                </a:solidFill>
              </a:defRPr>
            </a:lvl1pPr>
            <a:lvl2pPr marL="457200" indent="0">
              <a:buFontTx/>
              <a:buNone/>
              <a:defRPr sz="1400" baseline="0">
                <a:solidFill>
                  <a:schemeClr val="accent4"/>
                </a:solidFill>
              </a:defRPr>
            </a:lvl2pPr>
            <a:lvl3pPr marL="914400" indent="0">
              <a:buFontTx/>
              <a:buNone/>
              <a:defRPr sz="1400" baseline="0">
                <a:solidFill>
                  <a:schemeClr val="accent4"/>
                </a:solidFill>
              </a:defRPr>
            </a:lvl3pPr>
            <a:lvl4pPr marL="1371600" indent="0">
              <a:buFontTx/>
              <a:buNone/>
              <a:defRPr sz="1400" baseline="0">
                <a:solidFill>
                  <a:schemeClr val="accent4"/>
                </a:solidFill>
              </a:defRPr>
            </a:lvl4pPr>
            <a:lvl5pPr marL="1828800" indent="0">
              <a:buFontTx/>
              <a:buNone/>
              <a:defRPr sz="1400" baseline="0">
                <a:solidFill>
                  <a:schemeClr val="accent4"/>
                </a:solidFill>
              </a:defRPr>
            </a:lvl5pPr>
          </a:lstStyle>
          <a:p>
            <a:pPr lvl="0"/>
            <a:r>
              <a:rPr lang="en-US"/>
              <a:t>Edit Master text styles</a:t>
            </a:r>
          </a:p>
        </p:txBody>
      </p:sp>
      <p:sp>
        <p:nvSpPr>
          <p:cNvPr id="16" name="Rectangle 15"/>
          <p:cNvSpPr/>
          <p:nvPr userDrawn="1"/>
        </p:nvSpPr>
        <p:spPr>
          <a:xfrm>
            <a:off x="889686" y="788863"/>
            <a:ext cx="1149180" cy="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104"/>
            <a:ext cx="12192000" cy="705897"/>
          </a:xfrm>
          <a:prstGeom prst="rect">
            <a:avLst/>
          </a:prstGeom>
        </p:spPr>
      </p:pic>
      <p:sp>
        <p:nvSpPr>
          <p:cNvPr id="18" name="TextBox 17"/>
          <p:cNvSpPr txBox="1"/>
          <p:nvPr userDrawn="1"/>
        </p:nvSpPr>
        <p:spPr>
          <a:xfrm>
            <a:off x="3504167" y="6546411"/>
            <a:ext cx="5622324" cy="200055"/>
          </a:xfrm>
          <a:prstGeom prst="rect">
            <a:avLst/>
          </a:prstGeom>
          <a:noFill/>
        </p:spPr>
        <p:txBody>
          <a:bodyPr wrap="square" rtlCol="0">
            <a:spAutoFit/>
          </a:bodyPr>
          <a:lstStyle/>
          <a:p>
            <a:pPr algn="r"/>
            <a:r>
              <a:rPr lang="en-US" sz="700" dirty="0">
                <a:solidFill>
                  <a:schemeClr val="bg1"/>
                </a:solidFill>
                <a:latin typeface="Source Sans Pro" charset="0"/>
                <a:ea typeface="Source Sans Pro" charset="0"/>
                <a:cs typeface="Source Sans Pro" charset="0"/>
              </a:rPr>
              <a:t>© 2020 Newmeyer &amp; Dillion LLP. All Rights Reserved  |  newmeyerdillion.com</a:t>
            </a:r>
          </a:p>
        </p:txBody>
      </p:sp>
    </p:spTree>
    <p:extLst>
      <p:ext uri="{BB962C8B-B14F-4D97-AF65-F5344CB8AC3E}">
        <p14:creationId xmlns:p14="http://schemas.microsoft.com/office/powerpoint/2010/main" val="182453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ptional Footer">
    <p:spTree>
      <p:nvGrpSpPr>
        <p:cNvPr id="1" name=""/>
        <p:cNvGrpSpPr/>
        <p:nvPr/>
      </p:nvGrpSpPr>
      <p:grpSpPr>
        <a:xfrm>
          <a:off x="0" y="0"/>
          <a:ext cx="0" cy="0"/>
          <a:chOff x="0" y="0"/>
          <a:chExt cx="0" cy="0"/>
        </a:xfrm>
      </p:grpSpPr>
      <p:sp>
        <p:nvSpPr>
          <p:cNvPr id="3" name="TextBox 2"/>
          <p:cNvSpPr txBox="1"/>
          <p:nvPr/>
        </p:nvSpPr>
        <p:spPr>
          <a:xfrm>
            <a:off x="5091095" y="6424323"/>
            <a:ext cx="5622324" cy="200055"/>
          </a:xfrm>
          <a:prstGeom prst="rect">
            <a:avLst/>
          </a:prstGeom>
          <a:noFill/>
        </p:spPr>
        <p:txBody>
          <a:bodyPr wrap="square" rtlCol="0">
            <a:spAutoFit/>
          </a:bodyPr>
          <a:lstStyle/>
          <a:p>
            <a:pPr algn="r"/>
            <a:r>
              <a:rPr lang="en-US" sz="700" dirty="0">
                <a:solidFill>
                  <a:srgbClr val="555555"/>
                </a:solidFill>
                <a:latin typeface="Arial" charset="0"/>
                <a:ea typeface="Arial" charset="0"/>
                <a:cs typeface="Arial" charset="0"/>
              </a:rPr>
              <a:t>© 2020 Newmeyer &amp; Dillion LLP. All Rights Reserved. | newmeyerdillion.com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6902" y="6380954"/>
            <a:ext cx="849119" cy="283996"/>
          </a:xfrm>
          <a:prstGeom prst="rect">
            <a:avLst/>
          </a:prstGeom>
        </p:spPr>
      </p:pic>
      <p:sp>
        <p:nvSpPr>
          <p:cNvPr id="5" name="TextBox 4"/>
          <p:cNvSpPr txBox="1"/>
          <p:nvPr userDrawn="1"/>
        </p:nvSpPr>
        <p:spPr>
          <a:xfrm>
            <a:off x="5091095" y="6424323"/>
            <a:ext cx="5622324" cy="200055"/>
          </a:xfrm>
          <a:prstGeom prst="rect">
            <a:avLst/>
          </a:prstGeom>
          <a:noFill/>
        </p:spPr>
        <p:txBody>
          <a:bodyPr wrap="square" rtlCol="0">
            <a:spAutoFit/>
          </a:bodyPr>
          <a:lstStyle/>
          <a:p>
            <a:pPr algn="r"/>
            <a:r>
              <a:rPr lang="en-US" sz="700" dirty="0">
                <a:solidFill>
                  <a:srgbClr val="555555"/>
                </a:solidFill>
                <a:latin typeface="Arial" charset="0"/>
                <a:ea typeface="Arial" charset="0"/>
                <a:cs typeface="Arial" charset="0"/>
              </a:rPr>
              <a:t>© 2019 Newmeyer &amp; Dillion LLP. All Rights Reserved. | newmeyerdillion.com</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6902" y="6380954"/>
            <a:ext cx="849119" cy="283996"/>
          </a:xfrm>
          <a:prstGeom prst="rect">
            <a:avLst/>
          </a:prstGeom>
        </p:spPr>
      </p:pic>
    </p:spTree>
    <p:extLst>
      <p:ext uri="{BB962C8B-B14F-4D97-AF65-F5344CB8AC3E}">
        <p14:creationId xmlns:p14="http://schemas.microsoft.com/office/powerpoint/2010/main" val="3682819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7F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09075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66"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Local Regulation of Small Cells and Other Wireless Facilities</a:t>
            </a:r>
          </a:p>
        </p:txBody>
      </p:sp>
      <p:sp>
        <p:nvSpPr>
          <p:cNvPr id="5" name="Subtitle 4"/>
          <p:cNvSpPr>
            <a:spLocks noGrp="1"/>
          </p:cNvSpPr>
          <p:nvPr>
            <p:ph type="subTitle" idx="1"/>
          </p:nvPr>
        </p:nvSpPr>
        <p:spPr>
          <a:xfrm>
            <a:off x="889686" y="2495226"/>
            <a:ext cx="7882221" cy="2990707"/>
          </a:xfrm>
        </p:spPr>
        <p:txBody>
          <a:bodyPr/>
          <a:lstStyle/>
          <a:p>
            <a:r>
              <a:rPr lang="en-US" dirty="0"/>
              <a:t>Michael W. Shonafelt</a:t>
            </a:r>
          </a:p>
          <a:p>
            <a:r>
              <a:rPr lang="en-US" dirty="0"/>
              <a:t>SCAN NATOA</a:t>
            </a:r>
          </a:p>
          <a:p>
            <a:r>
              <a:rPr lang="en-US" dirty="0"/>
              <a:t>February 13, 2020</a:t>
            </a:r>
          </a:p>
        </p:txBody>
      </p:sp>
    </p:spTree>
    <p:extLst>
      <p:ext uri="{BB962C8B-B14F-4D97-AF65-F5344CB8AC3E}">
        <p14:creationId xmlns:p14="http://schemas.microsoft.com/office/powerpoint/2010/main" val="1871941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The Federal Interest</a:t>
            </a:r>
          </a:p>
        </p:txBody>
      </p:sp>
      <p:sp>
        <p:nvSpPr>
          <p:cNvPr id="3" name="Content Placeholder 2"/>
          <p:cNvSpPr>
            <a:spLocks noGrp="1"/>
          </p:cNvSpPr>
          <p:nvPr>
            <p:ph idx="1"/>
          </p:nvPr>
        </p:nvSpPr>
        <p:spPr>
          <a:xfrm>
            <a:off x="838200" y="1704814"/>
            <a:ext cx="10515600" cy="4335754"/>
          </a:xfrm>
        </p:spPr>
        <p:txBody>
          <a:bodyPr/>
          <a:lstStyle/>
          <a:p>
            <a:pPr marL="742950" lvl="1" indent="-285750" eaLnBrk="0" hangingPunct="0">
              <a:spcAft>
                <a:spcPts val="500"/>
              </a:spcAft>
              <a:buClr>
                <a:schemeClr val="folHlink"/>
              </a:buClr>
              <a:buSzPct val="125000"/>
            </a:pPr>
            <a:r>
              <a:rPr kumimoji="1" lang="en-US" sz="2400" dirty="0">
                <a:latin typeface="Times New Roman"/>
                <a:ea typeface="ＭＳ Ｐゴシック" pitchFamily="26" charset="-128"/>
              </a:rPr>
              <a:t>“</a:t>
            </a:r>
            <a:r>
              <a:rPr kumimoji="1" lang="en-US" sz="3200" dirty="0">
                <a:latin typeface="Times New Roman"/>
                <a:ea typeface="ＭＳ Ｐゴシック" pitchFamily="26" charset="-128"/>
              </a:rPr>
              <a:t>Congress reaffirmed its commitment to nationwide telecommunications and cellular service when it passed the TCA in 1996. It announced its intent ‘to promote competition and reduce regulation in order to secure lower prices and higher quality services for American telecommunications consumers and encourage the rapid deployment of new telecommunications technologies.’”</a:t>
            </a:r>
          </a:p>
          <a:p>
            <a:pPr marL="742950" lvl="1" indent="-285750" eaLnBrk="0" hangingPunct="0">
              <a:spcAft>
                <a:spcPts val="500"/>
              </a:spcAft>
              <a:buClr>
                <a:schemeClr val="folHlink"/>
              </a:buClr>
              <a:buSzPct val="125000"/>
            </a:pPr>
            <a:r>
              <a:rPr kumimoji="1" lang="en-US" sz="3200" dirty="0">
                <a:latin typeface="Times New Roman"/>
                <a:ea typeface="ＭＳ Ｐゴシック" pitchFamily="26" charset="-128"/>
              </a:rPr>
              <a:t>-	Ninth Circuit Court of Appeals, </a:t>
            </a:r>
            <a:r>
              <a:rPr kumimoji="1" lang="en-US" sz="3200" i="1" dirty="0">
                <a:latin typeface="Times New Roman"/>
                <a:ea typeface="ＭＳ Ｐゴシック" pitchFamily="26" charset="-128"/>
              </a:rPr>
              <a:t>Sprint Telephony PCS, L.P. v. County of San Diego </a:t>
            </a:r>
            <a:r>
              <a:rPr kumimoji="1" lang="en-US" sz="3200" dirty="0">
                <a:latin typeface="Times New Roman"/>
                <a:ea typeface="ＭＳ Ｐゴシック" pitchFamily="26" charset="-128"/>
              </a:rPr>
              <a:t>(2007)</a:t>
            </a:r>
          </a:p>
          <a:p>
            <a:endParaRPr lang="en-US" dirty="0"/>
          </a:p>
        </p:txBody>
      </p:sp>
    </p:spTree>
    <p:extLst>
      <p:ext uri="{BB962C8B-B14F-4D97-AF65-F5344CB8AC3E}">
        <p14:creationId xmlns:p14="http://schemas.microsoft.com/office/powerpoint/2010/main" val="1994053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857650"/>
            <a:ext cx="4623780" cy="700875"/>
          </a:xfrm>
        </p:spPr>
        <p:txBody>
          <a:bodyPr/>
          <a:lstStyle/>
          <a:p>
            <a:r>
              <a:rPr lang="en-US" sz="3200" dirty="0"/>
              <a:t>Substantial Evidence Requirement</a:t>
            </a:r>
          </a:p>
        </p:txBody>
      </p:sp>
      <p:sp>
        <p:nvSpPr>
          <p:cNvPr id="3" name="Text Placeholder 2"/>
          <p:cNvSpPr>
            <a:spLocks noGrp="1"/>
          </p:cNvSpPr>
          <p:nvPr>
            <p:ph type="body" sz="quarter" idx="10"/>
          </p:nvPr>
        </p:nvSpPr>
        <p:spPr>
          <a:xfrm>
            <a:off x="863600" y="1208088"/>
            <a:ext cx="4623780" cy="3869359"/>
          </a:xfrm>
        </p:spPr>
        <p:txBody>
          <a:bodyPr/>
          <a:lstStyle/>
          <a:p>
            <a:pPr marL="285750" indent="-285750">
              <a:spcAft>
                <a:spcPct val="100000"/>
              </a:spcAft>
              <a:buFont typeface="Arial" panose="020B0604020202020204" pitchFamily="34" charset="0"/>
              <a:buChar char="•"/>
            </a:pPr>
            <a:endParaRPr lang="en-US" sz="2800" dirty="0"/>
          </a:p>
          <a:p>
            <a:pPr marL="285750" indent="-285750">
              <a:spcAft>
                <a:spcPct val="100000"/>
              </a:spcAft>
            </a:pPr>
            <a:r>
              <a:rPr lang="en-US" sz="3600" dirty="0"/>
              <a:t>	Denials must be supported by substantial evidence. (47 U.S.C. </a:t>
            </a:r>
            <a:r>
              <a:rPr lang="en-US" sz="3600" dirty="0">
                <a:ea typeface="Times New Roman" pitchFamily="26" charset="0"/>
                <a:cs typeface="Times New Roman" pitchFamily="26" charset="0"/>
              </a:rPr>
              <a:t>§ </a:t>
            </a:r>
            <a:r>
              <a:rPr lang="en-US" sz="3600" dirty="0"/>
              <a:t>332(c)(7)(B)(iii))</a:t>
            </a:r>
          </a:p>
          <a:p>
            <a:endParaRPr lang="en-US" dirty="0"/>
          </a:p>
        </p:txBody>
      </p:sp>
      <p:pic>
        <p:nvPicPr>
          <p:cNvPr id="5" name="Picture Placeholder 4"/>
          <p:cNvPicPr>
            <a:picLocks noGrp="1" noChangeAspect="1"/>
          </p:cNvPicPr>
          <p:nvPr>
            <p:ph type="pic" sz="quarter" idx="11"/>
          </p:nvPr>
        </p:nvPicPr>
        <p:blipFill>
          <a:blip r:embed="rId2"/>
          <a:srcRect l="1350" r="1350"/>
          <a:stretch>
            <a:fillRect/>
          </a:stretch>
        </p:blipFill>
        <p:spPr>
          <a:xfrm>
            <a:off x="5854700" y="1208088"/>
            <a:ext cx="5653088" cy="3868737"/>
          </a:xfrm>
          <a:prstGeom prst="rect">
            <a:avLst/>
          </a:prstGeom>
          <a:effectLst>
            <a:softEdge rad="165100"/>
          </a:effectLst>
        </p:spPr>
      </p:pic>
    </p:spTree>
    <p:extLst>
      <p:ext uri="{BB962C8B-B14F-4D97-AF65-F5344CB8AC3E}">
        <p14:creationId xmlns:p14="http://schemas.microsoft.com/office/powerpoint/2010/main" val="2649054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92330"/>
            <a:ext cx="10692539" cy="891347"/>
          </a:xfrm>
        </p:spPr>
        <p:txBody>
          <a:bodyPr/>
          <a:lstStyle/>
          <a:p>
            <a:r>
              <a:rPr lang="en-US" dirty="0"/>
              <a:t>Prohibition Against Unreasonable Discrimination</a:t>
            </a:r>
          </a:p>
        </p:txBody>
      </p:sp>
      <p:sp>
        <p:nvSpPr>
          <p:cNvPr id="3" name="Content Placeholder 2"/>
          <p:cNvSpPr>
            <a:spLocks noGrp="1"/>
          </p:cNvSpPr>
          <p:nvPr>
            <p:ph idx="1"/>
          </p:nvPr>
        </p:nvSpPr>
        <p:spPr>
          <a:xfrm>
            <a:off x="838200" y="1689315"/>
            <a:ext cx="10515600" cy="4351253"/>
          </a:xfrm>
        </p:spPr>
        <p:txBody>
          <a:bodyPr/>
          <a:lstStyle/>
          <a:p>
            <a:pPr>
              <a:spcAft>
                <a:spcPct val="100000"/>
              </a:spcAft>
              <a:buNone/>
            </a:pPr>
            <a:r>
              <a:rPr lang="en-US" sz="3600" dirty="0"/>
              <a:t>	Agencies cannot “unreasonably discriminate” among providers of “functionally equivalent services.”  (47 U.S.C. </a:t>
            </a:r>
            <a:r>
              <a:rPr lang="en-US" sz="3600" dirty="0">
                <a:ea typeface="Times New Roman" pitchFamily="26" charset="0"/>
                <a:cs typeface="Times New Roman" pitchFamily="26" charset="0"/>
              </a:rPr>
              <a:t>§ </a:t>
            </a:r>
            <a:r>
              <a:rPr lang="en-US" sz="3600" dirty="0"/>
              <a:t>332(c)(7)(B)(i)(I).)</a:t>
            </a:r>
          </a:p>
          <a:p>
            <a:endParaRPr lang="en-US" dirty="0"/>
          </a:p>
        </p:txBody>
      </p:sp>
    </p:spTree>
    <p:extLst>
      <p:ext uri="{BB962C8B-B14F-4D97-AF65-F5344CB8AC3E}">
        <p14:creationId xmlns:p14="http://schemas.microsoft.com/office/powerpoint/2010/main" val="3539876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Reasonable Period of Time Requirement</a:t>
            </a:r>
          </a:p>
        </p:txBody>
      </p:sp>
      <p:sp>
        <p:nvSpPr>
          <p:cNvPr id="3" name="Content Placeholder 2"/>
          <p:cNvSpPr>
            <a:spLocks noGrp="1"/>
          </p:cNvSpPr>
          <p:nvPr>
            <p:ph idx="1"/>
          </p:nvPr>
        </p:nvSpPr>
        <p:spPr>
          <a:xfrm>
            <a:off x="838200" y="4943959"/>
            <a:ext cx="10515600" cy="1096608"/>
          </a:xfrm>
        </p:spPr>
        <p:txBody>
          <a:bodyPr/>
          <a:lstStyle/>
          <a:p>
            <a:pPr>
              <a:buNone/>
            </a:pPr>
            <a:r>
              <a:rPr lang="en-US" sz="2400" dirty="0"/>
              <a:t>	State and local governments must act on applications within a reasonable period of time after the request is duly filed.  (47 U.S.C. § 332(c)(7)(B).)</a:t>
            </a:r>
          </a:p>
          <a:p>
            <a:endParaRPr lang="en-US" dirty="0"/>
          </a:p>
        </p:txBody>
      </p:sp>
      <p:pic>
        <p:nvPicPr>
          <p:cNvPr id="4" name="Picture 3"/>
          <p:cNvPicPr>
            <a:picLocks noChangeAspect="1"/>
          </p:cNvPicPr>
          <p:nvPr/>
        </p:nvPicPr>
        <p:blipFill>
          <a:blip r:embed="rId2"/>
          <a:stretch>
            <a:fillRect/>
          </a:stretch>
        </p:blipFill>
        <p:spPr>
          <a:xfrm>
            <a:off x="3802055" y="1483677"/>
            <a:ext cx="4598026" cy="3326958"/>
          </a:xfrm>
          <a:prstGeom prst="rect">
            <a:avLst/>
          </a:prstGeom>
        </p:spPr>
      </p:pic>
    </p:spTree>
    <p:extLst>
      <p:ext uri="{BB962C8B-B14F-4D97-AF65-F5344CB8AC3E}">
        <p14:creationId xmlns:p14="http://schemas.microsoft.com/office/powerpoint/2010/main" val="3906360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Reasonable Period of Time Requirement</a:t>
            </a:r>
          </a:p>
        </p:txBody>
      </p:sp>
      <p:sp>
        <p:nvSpPr>
          <p:cNvPr id="3" name="Content Placeholder 2"/>
          <p:cNvSpPr>
            <a:spLocks noGrp="1"/>
          </p:cNvSpPr>
          <p:nvPr>
            <p:ph idx="1"/>
          </p:nvPr>
        </p:nvSpPr>
        <p:spPr>
          <a:xfrm>
            <a:off x="508000" y="1704814"/>
            <a:ext cx="10515600" cy="4335754"/>
          </a:xfrm>
        </p:spPr>
        <p:txBody>
          <a:bodyPr/>
          <a:lstStyle/>
          <a:p>
            <a:pPr marL="914400" lvl="1" indent="-457200"/>
            <a:r>
              <a:rPr lang="en-US" sz="3600" dirty="0"/>
              <a:t>	</a:t>
            </a:r>
          </a:p>
          <a:p>
            <a:pPr marL="914400" lvl="1" indent="-457200"/>
            <a:r>
              <a:rPr lang="en-US" sz="3600" dirty="0"/>
              <a:t>	In 2009, 3,300 permit applications for wireless telecommunications facilities were languishing in city and county planning departments.  760 of those had been pending for more than a year.</a:t>
            </a:r>
          </a:p>
          <a:p>
            <a:endParaRPr lang="en-US" dirty="0"/>
          </a:p>
        </p:txBody>
      </p:sp>
    </p:spTree>
    <p:extLst>
      <p:ext uri="{BB962C8B-B14F-4D97-AF65-F5344CB8AC3E}">
        <p14:creationId xmlns:p14="http://schemas.microsoft.com/office/powerpoint/2010/main" val="2137524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7829"/>
            <a:ext cx="10515600" cy="891347"/>
          </a:xfrm>
        </p:spPr>
        <p:txBody>
          <a:bodyPr/>
          <a:lstStyle/>
          <a:p>
            <a:r>
              <a:rPr lang="en-US" dirty="0"/>
              <a:t>Prohibition of Services</a:t>
            </a:r>
          </a:p>
        </p:txBody>
      </p:sp>
      <p:sp>
        <p:nvSpPr>
          <p:cNvPr id="3" name="Content Placeholder 2"/>
          <p:cNvSpPr>
            <a:spLocks noGrp="1"/>
          </p:cNvSpPr>
          <p:nvPr>
            <p:ph idx="1"/>
          </p:nvPr>
        </p:nvSpPr>
        <p:spPr>
          <a:xfrm>
            <a:off x="838200" y="1704814"/>
            <a:ext cx="7995834" cy="4335754"/>
          </a:xfrm>
        </p:spPr>
        <p:txBody>
          <a:bodyPr/>
          <a:lstStyle/>
          <a:p>
            <a:pPr>
              <a:buNone/>
            </a:pPr>
            <a:r>
              <a:rPr lang="en-US" sz="3600" dirty="0"/>
              <a:t>	Agencies cannot prohibit the provision of personal wireless services.  (47 U.S.C. </a:t>
            </a:r>
            <a:r>
              <a:rPr lang="en-US" sz="3600" dirty="0">
                <a:ea typeface="Arial" pitchFamily="26" charset="0"/>
                <a:cs typeface="Arial" pitchFamily="26" charset="0"/>
              </a:rPr>
              <a:t>§ 332(c)(7)(B)(i)(II) .)</a:t>
            </a:r>
            <a:endParaRPr lang="en-US" sz="3600" dirty="0"/>
          </a:p>
          <a:p>
            <a:endParaRPr lang="en-US" dirty="0"/>
          </a:p>
        </p:txBody>
      </p:sp>
      <p:pic>
        <p:nvPicPr>
          <p:cNvPr id="4" name="Picture 3"/>
          <p:cNvPicPr>
            <a:picLocks noChangeAspect="1"/>
          </p:cNvPicPr>
          <p:nvPr/>
        </p:nvPicPr>
        <p:blipFill>
          <a:blip r:embed="rId2"/>
          <a:stretch>
            <a:fillRect/>
          </a:stretch>
        </p:blipFill>
        <p:spPr>
          <a:xfrm>
            <a:off x="9042400" y="1499176"/>
            <a:ext cx="2590800" cy="4090736"/>
          </a:xfrm>
          <a:prstGeom prst="rect">
            <a:avLst/>
          </a:prstGeom>
        </p:spPr>
      </p:pic>
    </p:spTree>
    <p:extLst>
      <p:ext uri="{BB962C8B-B14F-4D97-AF65-F5344CB8AC3E}">
        <p14:creationId xmlns:p14="http://schemas.microsoft.com/office/powerpoint/2010/main" val="1509762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62" y="976405"/>
            <a:ext cx="4623780" cy="700875"/>
          </a:xfrm>
        </p:spPr>
        <p:txBody>
          <a:bodyPr/>
          <a:lstStyle/>
          <a:p>
            <a:r>
              <a:rPr lang="en-US" dirty="0"/>
              <a:t>RF Emissions</a:t>
            </a:r>
          </a:p>
        </p:txBody>
      </p:sp>
      <p:sp>
        <p:nvSpPr>
          <p:cNvPr id="3" name="Text Placeholder 2"/>
          <p:cNvSpPr>
            <a:spLocks noGrp="1"/>
          </p:cNvSpPr>
          <p:nvPr>
            <p:ph type="body" sz="quarter" idx="10"/>
          </p:nvPr>
        </p:nvSpPr>
        <p:spPr>
          <a:xfrm>
            <a:off x="6697362" y="1677280"/>
            <a:ext cx="4623780" cy="4094128"/>
          </a:xfrm>
        </p:spPr>
        <p:txBody>
          <a:bodyPr/>
          <a:lstStyle/>
          <a:p>
            <a:pPr marL="285750" indent="-285750"/>
            <a:r>
              <a:rPr lang="en-US" sz="2400" dirty="0"/>
              <a:t>	</a:t>
            </a:r>
            <a:r>
              <a:rPr lang="en-US" sz="2800" dirty="0"/>
              <a:t>State and local governments cannot regulate the placement, construction, and modification of wireless facilities on the basis of the environmental effects of RF emissions.  (47 U.S.C. § 332(c)(7)(B).)</a:t>
            </a:r>
          </a:p>
          <a:p>
            <a:endParaRPr lang="en-US" dirty="0"/>
          </a:p>
        </p:txBody>
      </p:sp>
      <p:pic>
        <p:nvPicPr>
          <p:cNvPr id="5" name="Picture Placeholder 4"/>
          <p:cNvPicPr>
            <a:picLocks noGrp="1" noChangeAspect="1"/>
          </p:cNvPicPr>
          <p:nvPr>
            <p:ph type="pic" sz="quarter" idx="11"/>
          </p:nvPr>
        </p:nvPicPr>
        <p:blipFill>
          <a:blip r:embed="rId2"/>
          <a:srcRect t="551" b="551"/>
          <a:stretch>
            <a:fillRect/>
          </a:stretch>
        </p:blipFill>
        <p:spPr>
          <a:prstGeom prst="rect">
            <a:avLst/>
          </a:prstGeom>
        </p:spPr>
      </p:pic>
    </p:spTree>
    <p:extLst>
      <p:ext uri="{BB962C8B-B14F-4D97-AF65-F5344CB8AC3E}">
        <p14:creationId xmlns:p14="http://schemas.microsoft.com/office/powerpoint/2010/main" val="2896185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Right to Judicial Relief</a:t>
            </a:r>
          </a:p>
        </p:txBody>
      </p:sp>
      <p:sp>
        <p:nvSpPr>
          <p:cNvPr id="3" name="Content Placeholder 2"/>
          <p:cNvSpPr>
            <a:spLocks noGrp="1"/>
          </p:cNvSpPr>
          <p:nvPr>
            <p:ph idx="1"/>
          </p:nvPr>
        </p:nvSpPr>
        <p:spPr>
          <a:xfrm>
            <a:off x="748048" y="4098101"/>
            <a:ext cx="10515600" cy="1453069"/>
          </a:xfrm>
        </p:spPr>
        <p:txBody>
          <a:bodyPr/>
          <a:lstStyle/>
          <a:p>
            <a:pPr>
              <a:buNone/>
            </a:pPr>
            <a:r>
              <a:rPr lang="en-US" sz="2400" dirty="0"/>
              <a:t>	</a:t>
            </a:r>
            <a:r>
              <a:rPr lang="en-US" sz="3200" dirty="0"/>
              <a:t>Any person adversely affected by any final action or failure to act by a state or local government may bring a court action within 30 days.  The court shall hear and decide such action on an expedited basis.  (47 U.S.C. § 332(c)(7)(B).)</a:t>
            </a:r>
          </a:p>
          <a:p>
            <a:endParaRPr lang="en-US" dirty="0"/>
          </a:p>
        </p:txBody>
      </p:sp>
      <p:pic>
        <p:nvPicPr>
          <p:cNvPr id="4" name="Picture 3"/>
          <p:cNvPicPr>
            <a:picLocks noChangeAspect="1"/>
          </p:cNvPicPr>
          <p:nvPr/>
        </p:nvPicPr>
        <p:blipFill>
          <a:blip r:embed="rId2"/>
          <a:stretch>
            <a:fillRect/>
          </a:stretch>
        </p:blipFill>
        <p:spPr>
          <a:xfrm>
            <a:off x="6439436" y="17575"/>
            <a:ext cx="5160135" cy="3846299"/>
          </a:xfrm>
          <a:prstGeom prst="rect">
            <a:avLst/>
          </a:prstGeom>
          <a:effectLst>
            <a:softEdge rad="114300"/>
          </a:effectLst>
        </p:spPr>
      </p:pic>
    </p:spTree>
    <p:extLst>
      <p:ext uri="{BB962C8B-B14F-4D97-AF65-F5344CB8AC3E}">
        <p14:creationId xmlns:p14="http://schemas.microsoft.com/office/powerpoint/2010/main" val="4064796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Other Federal Provisions:  Spectrum Act</a:t>
            </a:r>
          </a:p>
        </p:txBody>
      </p:sp>
      <p:sp>
        <p:nvSpPr>
          <p:cNvPr id="3" name="Content Placeholder 2"/>
          <p:cNvSpPr>
            <a:spLocks noGrp="1"/>
          </p:cNvSpPr>
          <p:nvPr>
            <p:ph idx="1"/>
          </p:nvPr>
        </p:nvSpPr>
        <p:spPr>
          <a:xfrm>
            <a:off x="838200" y="1766807"/>
            <a:ext cx="10515600" cy="4273761"/>
          </a:xfrm>
        </p:spPr>
        <p:txBody>
          <a:bodyPr/>
          <a:lstStyle/>
          <a:p>
            <a:pPr>
              <a:buNone/>
            </a:pPr>
            <a:r>
              <a:rPr lang="en-US" sz="2400" dirty="0"/>
              <a:t>	</a:t>
            </a:r>
            <a:r>
              <a:rPr lang="en-US" sz="3200" dirty="0"/>
              <a:t>Located in Section 6409 of the “Middle Class Tax Relief and Job Creation Act of 2012” (See 47 U.S.C. § 1455)</a:t>
            </a:r>
          </a:p>
          <a:p>
            <a:pPr marL="742950" lvl="1" indent="-285750"/>
            <a:r>
              <a:rPr lang="en-US" sz="3200" dirty="0"/>
              <a:t>	“[A] State or local government </a:t>
            </a:r>
            <a:r>
              <a:rPr lang="en-US" sz="3200" b="1" i="1" dirty="0"/>
              <a:t>may not </a:t>
            </a:r>
            <a:r>
              <a:rPr lang="en-US" sz="3200" dirty="0"/>
              <a:t>deny, and </a:t>
            </a:r>
            <a:r>
              <a:rPr lang="en-US" sz="3200" b="1" i="1" dirty="0"/>
              <a:t>shall</a:t>
            </a:r>
            <a:r>
              <a:rPr lang="en-US" sz="3200" dirty="0"/>
              <a:t> approve, any eligible facilities request for a modification of an existing wireless tower or base station that does not substantially change the physical dimensions of such tower or base station.”  (Emphasis added.)</a:t>
            </a:r>
          </a:p>
          <a:p>
            <a:endParaRPr lang="en-US" dirty="0"/>
          </a:p>
        </p:txBody>
      </p:sp>
    </p:spTree>
    <p:extLst>
      <p:ext uri="{BB962C8B-B14F-4D97-AF65-F5344CB8AC3E}">
        <p14:creationId xmlns:p14="http://schemas.microsoft.com/office/powerpoint/2010/main" val="3893506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sz="4000" dirty="0"/>
              <a:t>The Spectrum Act</a:t>
            </a:r>
          </a:p>
        </p:txBody>
      </p:sp>
      <p:sp>
        <p:nvSpPr>
          <p:cNvPr id="3" name="Content Placeholder 2"/>
          <p:cNvSpPr>
            <a:spLocks noGrp="1"/>
          </p:cNvSpPr>
          <p:nvPr>
            <p:ph idx="1"/>
          </p:nvPr>
        </p:nvSpPr>
        <p:spPr>
          <a:xfrm>
            <a:off x="838200" y="1720312"/>
            <a:ext cx="10515600" cy="4320256"/>
          </a:xfrm>
        </p:spPr>
        <p:txBody>
          <a:bodyPr/>
          <a:lstStyle/>
          <a:p>
            <a:pPr>
              <a:buNone/>
            </a:pPr>
            <a:r>
              <a:rPr lang="en-US" sz="2800" dirty="0"/>
              <a:t>	</a:t>
            </a:r>
            <a:r>
              <a:rPr lang="en-US" sz="3600" dirty="0"/>
              <a:t>Section 6409 is intended to “promote the deployment of wireless infrastructure” by “eliminating unnecessary reviews” associated with facility siting.  (In the Matter of Acceleration of Broadband Deployment by Improving Facilities Siting Policies (FCC, Oct. 17, 2014), at p. 2.) </a:t>
            </a:r>
          </a:p>
          <a:p>
            <a:endParaRPr lang="en-US" sz="3600" dirty="0"/>
          </a:p>
        </p:txBody>
      </p:sp>
    </p:spTree>
    <p:extLst>
      <p:ext uri="{BB962C8B-B14F-4D97-AF65-F5344CB8AC3E}">
        <p14:creationId xmlns:p14="http://schemas.microsoft.com/office/powerpoint/2010/main" val="446912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3200" y="151284"/>
            <a:ext cx="10799616" cy="688849"/>
          </a:xfrm>
        </p:spPr>
        <p:txBody>
          <a:bodyPr/>
          <a:lstStyle/>
          <a:p>
            <a:r>
              <a:rPr lang="en-US" dirty="0"/>
              <a:t>Backdrop</a:t>
            </a:r>
          </a:p>
        </p:txBody>
      </p:sp>
      <p:sp>
        <p:nvSpPr>
          <p:cNvPr id="6" name="Picture Placeholder 5"/>
          <p:cNvSpPr>
            <a:spLocks noGrp="1"/>
          </p:cNvSpPr>
          <p:nvPr>
            <p:ph type="pic" sz="quarter" idx="10"/>
          </p:nvPr>
        </p:nvSpPr>
        <p:spPr/>
      </p:sp>
      <p:pic>
        <p:nvPicPr>
          <p:cNvPr id="2" name="Picture 1"/>
          <p:cNvPicPr>
            <a:picLocks noChangeAspect="1"/>
          </p:cNvPicPr>
          <p:nvPr/>
        </p:nvPicPr>
        <p:blipFill>
          <a:blip r:embed="rId2"/>
          <a:stretch>
            <a:fillRect/>
          </a:stretch>
        </p:blipFill>
        <p:spPr>
          <a:xfrm>
            <a:off x="2800019" y="459150"/>
            <a:ext cx="6425702" cy="5759271"/>
          </a:xfrm>
          <a:prstGeom prst="rect">
            <a:avLst/>
          </a:prstGeom>
          <a:effectLst>
            <a:softEdge rad="88900"/>
          </a:effectLst>
        </p:spPr>
      </p:pic>
    </p:spTree>
    <p:extLst>
      <p:ext uri="{BB962C8B-B14F-4D97-AF65-F5344CB8AC3E}">
        <p14:creationId xmlns:p14="http://schemas.microsoft.com/office/powerpoint/2010/main" val="1393083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The FCC Small Cell Order</a:t>
            </a:r>
          </a:p>
        </p:txBody>
      </p:sp>
      <p:sp>
        <p:nvSpPr>
          <p:cNvPr id="3" name="Content Placeholder 2"/>
          <p:cNvSpPr>
            <a:spLocks noGrp="1"/>
          </p:cNvSpPr>
          <p:nvPr>
            <p:ph idx="1"/>
          </p:nvPr>
        </p:nvSpPr>
        <p:spPr>
          <a:xfrm>
            <a:off x="838200" y="1689315"/>
            <a:ext cx="10515600" cy="4351253"/>
          </a:xfrm>
        </p:spPr>
        <p:txBody>
          <a:bodyPr/>
          <a:lstStyle/>
          <a:p>
            <a:r>
              <a:rPr lang="en-US" sz="2800" dirty="0"/>
              <a:t>Shortened shot clocks from 150 days to 90 days for new facilities, and from 90 to 60 days for collocations</a:t>
            </a:r>
          </a:p>
          <a:p>
            <a:r>
              <a:rPr lang="en-US" sz="2800" dirty="0"/>
              <a:t>Failure to act within the Shot Clock timeframe now amounts to a presumptive prohibition of service in violation of the Telecom Act.</a:t>
            </a:r>
          </a:p>
          <a:p>
            <a:r>
              <a:rPr lang="en-US" sz="2800" dirty="0"/>
              <a:t>Adopted the “materially inhibit” standard articulated in the FCC’s 1997 </a:t>
            </a:r>
            <a:r>
              <a:rPr lang="en-US" sz="2800" i="1" dirty="0"/>
              <a:t>California Payphone </a:t>
            </a:r>
            <a:r>
              <a:rPr lang="en-US" sz="2800" dirty="0"/>
              <a:t>decision.  </a:t>
            </a:r>
          </a:p>
          <a:p>
            <a:r>
              <a:rPr lang="en-US" sz="2800" dirty="0"/>
              <a:t>A state or local law now has the effect of prohibiting the provision of telecommunications service if it “materially inhibits or limits the ability of any competitor or potential competitor to compete in a fair and balanced legal and regulatory environment.”  </a:t>
            </a:r>
          </a:p>
          <a:p>
            <a:endParaRPr lang="en-US" dirty="0"/>
          </a:p>
        </p:txBody>
      </p:sp>
    </p:spTree>
    <p:extLst>
      <p:ext uri="{BB962C8B-B14F-4D97-AF65-F5344CB8AC3E}">
        <p14:creationId xmlns:p14="http://schemas.microsoft.com/office/powerpoint/2010/main" val="41892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The FCC Small Cell Order</a:t>
            </a:r>
          </a:p>
        </p:txBody>
      </p:sp>
      <p:sp>
        <p:nvSpPr>
          <p:cNvPr id="3" name="Content Placeholder 2"/>
          <p:cNvSpPr>
            <a:spLocks noGrp="1"/>
          </p:cNvSpPr>
          <p:nvPr>
            <p:ph idx="1"/>
          </p:nvPr>
        </p:nvSpPr>
        <p:spPr>
          <a:xfrm>
            <a:off x="838200" y="1689315"/>
            <a:ext cx="10515600" cy="4351253"/>
          </a:xfrm>
        </p:spPr>
        <p:txBody>
          <a:bodyPr/>
          <a:lstStyle/>
          <a:p>
            <a:r>
              <a:rPr lang="en-US" sz="2800" dirty="0"/>
              <a:t>A state or local law now has the effect of prohibiting the provision of telecommunications service if it “materially inhibits or limits the ability of any competitor or potential competitor to compete in a fair and balanced legal and regulatory environment.” </a:t>
            </a:r>
          </a:p>
          <a:p>
            <a:r>
              <a:rPr lang="en-US" sz="2800" dirty="0"/>
              <a:t>Requires aesthetic requirements to be (a) reasonable; (b) no more burdensome than those applied to other types of infrastructure deployments, and (c) objective and published in advance  </a:t>
            </a:r>
          </a:p>
          <a:p>
            <a:endParaRPr lang="en-US" dirty="0"/>
          </a:p>
        </p:txBody>
      </p:sp>
    </p:spTree>
    <p:extLst>
      <p:ext uri="{BB962C8B-B14F-4D97-AF65-F5344CB8AC3E}">
        <p14:creationId xmlns:p14="http://schemas.microsoft.com/office/powerpoint/2010/main" val="41892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The FCC Small Cell Order</a:t>
            </a:r>
          </a:p>
        </p:txBody>
      </p:sp>
      <p:sp>
        <p:nvSpPr>
          <p:cNvPr id="3" name="Content Placeholder 2"/>
          <p:cNvSpPr>
            <a:spLocks noGrp="1"/>
          </p:cNvSpPr>
          <p:nvPr>
            <p:ph idx="1"/>
          </p:nvPr>
        </p:nvSpPr>
        <p:spPr>
          <a:xfrm>
            <a:off x="838200" y="1689315"/>
            <a:ext cx="10515600" cy="4351253"/>
          </a:xfrm>
        </p:spPr>
        <p:txBody>
          <a:bodyPr/>
          <a:lstStyle/>
          <a:p>
            <a:pPr marL="0" indent="0">
              <a:buNone/>
            </a:pPr>
            <a:r>
              <a:rPr lang="en-US" sz="3200" dirty="0"/>
              <a:t>A local jurisdiction’s fees violate Section 253 unless the following three conditions are met:  </a:t>
            </a:r>
          </a:p>
          <a:p>
            <a:pPr lvl="1"/>
            <a:r>
              <a:rPr lang="en-US" sz="3200" dirty="0"/>
              <a:t>(1)	The fees are a reasonable approximation of the      		state or local government’s costs;</a:t>
            </a:r>
          </a:p>
          <a:p>
            <a:pPr lvl="1"/>
            <a:r>
              <a:rPr lang="en-US" sz="3200" dirty="0"/>
              <a:t>(2)	Only objectively reasonable costs are factored 		into those fees; and</a:t>
            </a:r>
          </a:p>
          <a:p>
            <a:pPr lvl="1"/>
            <a:r>
              <a:rPr lang="en-US" sz="3200" dirty="0"/>
              <a:t>(3) 	The fees are no higher than the fees charged to       		similarly-situated competitors in similar 				situations.  </a:t>
            </a:r>
          </a:p>
        </p:txBody>
      </p:sp>
    </p:spTree>
    <p:extLst>
      <p:ext uri="{BB962C8B-B14F-4D97-AF65-F5344CB8AC3E}">
        <p14:creationId xmlns:p14="http://schemas.microsoft.com/office/powerpoint/2010/main" val="55245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7828"/>
            <a:ext cx="10515600" cy="891347"/>
          </a:xfrm>
        </p:spPr>
        <p:txBody>
          <a:bodyPr/>
          <a:lstStyle/>
          <a:p>
            <a:r>
              <a:rPr lang="en-US" dirty="0"/>
              <a:t>Public Utilities Code Section 7901</a:t>
            </a:r>
          </a:p>
        </p:txBody>
      </p:sp>
      <p:sp>
        <p:nvSpPr>
          <p:cNvPr id="3" name="Content Placeholder 2"/>
          <p:cNvSpPr>
            <a:spLocks noGrp="1"/>
          </p:cNvSpPr>
          <p:nvPr>
            <p:ph idx="1"/>
          </p:nvPr>
        </p:nvSpPr>
        <p:spPr>
          <a:xfrm>
            <a:off x="838200" y="1782305"/>
            <a:ext cx="10515600" cy="4258263"/>
          </a:xfrm>
        </p:spPr>
        <p:txBody>
          <a:bodyPr/>
          <a:lstStyle/>
          <a:p>
            <a:pPr>
              <a:buNone/>
            </a:pPr>
            <a:r>
              <a:rPr lang="en-US" sz="2400" dirty="0"/>
              <a:t>	“</a:t>
            </a:r>
            <a:r>
              <a:rPr lang="en-US" sz="2800" dirty="0"/>
              <a:t>Telegraph or telephone corporations may construct lines of telegraph or telephone lines along and upon any public road or highway, along or across any of the waters or lands within this State, and may erect poles, posts, piers, or abutments for supporting the insulators, wires, and other necessary fixtures of their lines, in such manner and at such points as not to incommode the public use of the road or highway or interrupt the navigation of the waters.”</a:t>
            </a:r>
          </a:p>
          <a:p>
            <a:endParaRPr lang="en-US" dirty="0"/>
          </a:p>
        </p:txBody>
      </p:sp>
    </p:spTree>
    <p:extLst>
      <p:ext uri="{BB962C8B-B14F-4D97-AF65-F5344CB8AC3E}">
        <p14:creationId xmlns:p14="http://schemas.microsoft.com/office/powerpoint/2010/main" val="133769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200" y="166095"/>
            <a:ext cx="10799616" cy="688849"/>
          </a:xfrm>
        </p:spPr>
        <p:txBody>
          <a:bodyPr/>
          <a:lstStyle/>
          <a:p>
            <a:r>
              <a:rPr lang="en-US" dirty="0"/>
              <a:t>Public Rights-of-Way</a:t>
            </a:r>
          </a:p>
        </p:txBody>
      </p:sp>
      <p:pic>
        <p:nvPicPr>
          <p:cNvPr id="4" name="Picture Placeholder 3"/>
          <p:cNvPicPr>
            <a:picLocks noGrp="1" noChangeAspect="1"/>
          </p:cNvPicPr>
          <p:nvPr>
            <p:ph type="pic" sz="quarter" idx="10"/>
          </p:nvPr>
        </p:nvPicPr>
        <p:blipFill>
          <a:blip r:embed="rId2"/>
          <a:srcRect l="2053" r="2053"/>
          <a:stretch>
            <a:fillRect/>
          </a:stretch>
        </p:blipFill>
        <p:spPr>
          <a:xfrm>
            <a:off x="2865614" y="1379538"/>
            <a:ext cx="6554788" cy="4741862"/>
          </a:xfrm>
          <a:prstGeom prst="rect">
            <a:avLst/>
          </a:prstGeom>
        </p:spPr>
      </p:pic>
      <p:sp>
        <p:nvSpPr>
          <p:cNvPr id="5" name="TextBox 4"/>
          <p:cNvSpPr txBox="1"/>
          <p:nvPr/>
        </p:nvSpPr>
        <p:spPr>
          <a:xfrm>
            <a:off x="3593537" y="854944"/>
            <a:ext cx="5098942" cy="461665"/>
          </a:xfrm>
          <a:prstGeom prst="rect">
            <a:avLst/>
          </a:prstGeom>
          <a:noFill/>
        </p:spPr>
        <p:txBody>
          <a:bodyPr wrap="square" rtlCol="0">
            <a:spAutoFit/>
          </a:bodyPr>
          <a:lstStyle/>
          <a:p>
            <a:pPr algn="ctr"/>
            <a:r>
              <a:rPr lang="en-US" sz="2400" dirty="0"/>
              <a:t>Adoption of Civil Code section 536</a:t>
            </a:r>
          </a:p>
        </p:txBody>
      </p:sp>
    </p:spTree>
    <p:extLst>
      <p:ext uri="{BB962C8B-B14F-4D97-AF65-F5344CB8AC3E}">
        <p14:creationId xmlns:p14="http://schemas.microsoft.com/office/powerpoint/2010/main" val="3789089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Public Utilities Code Section 7901.1</a:t>
            </a:r>
          </a:p>
        </p:txBody>
      </p:sp>
      <p:sp>
        <p:nvSpPr>
          <p:cNvPr id="3" name="Content Placeholder 2"/>
          <p:cNvSpPr>
            <a:spLocks noGrp="1"/>
          </p:cNvSpPr>
          <p:nvPr>
            <p:ph idx="1"/>
          </p:nvPr>
        </p:nvSpPr>
        <p:spPr>
          <a:xfrm>
            <a:off x="838200" y="1704814"/>
            <a:ext cx="10515600" cy="4335754"/>
          </a:xfrm>
        </p:spPr>
        <p:txBody>
          <a:bodyPr/>
          <a:lstStyle/>
          <a:p>
            <a:r>
              <a:rPr lang="en-US" sz="3600" dirty="0"/>
              <a:t>Municipalities “shall have the right to exercise reasonable control as to the time, place, and manner in which roads, highways, and waterways are accessed.”</a:t>
            </a:r>
          </a:p>
          <a:p>
            <a:r>
              <a:rPr lang="en-US" sz="3600" dirty="0"/>
              <a:t>“The control, to be reasonable, shall, at a minimum, be applied to all entities in an equivalent manner.”</a:t>
            </a:r>
          </a:p>
          <a:p>
            <a:endParaRPr lang="en-US" dirty="0"/>
          </a:p>
        </p:txBody>
      </p:sp>
    </p:spTree>
    <p:extLst>
      <p:ext uri="{BB962C8B-B14F-4D97-AF65-F5344CB8AC3E}">
        <p14:creationId xmlns:p14="http://schemas.microsoft.com/office/powerpoint/2010/main" val="1084314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200" y="166095"/>
            <a:ext cx="10799616" cy="688849"/>
          </a:xfrm>
        </p:spPr>
        <p:txBody>
          <a:bodyPr/>
          <a:lstStyle/>
          <a:p>
            <a:r>
              <a:rPr lang="en-US" dirty="0"/>
              <a:t>Public Utilities Code Section 7901</a:t>
            </a:r>
          </a:p>
        </p:txBody>
      </p:sp>
      <p:pic>
        <p:nvPicPr>
          <p:cNvPr id="4" name="Picture Placeholder 3"/>
          <p:cNvPicPr>
            <a:picLocks noGrp="1" noChangeAspect="1"/>
          </p:cNvPicPr>
          <p:nvPr>
            <p:ph type="pic" sz="quarter" idx="10"/>
          </p:nvPr>
        </p:nvPicPr>
        <p:blipFill>
          <a:blip r:embed="rId2"/>
          <a:srcRect l="2422" r="2422"/>
          <a:stretch>
            <a:fillRect/>
          </a:stretch>
        </p:blipFill>
        <p:spPr>
          <a:xfrm>
            <a:off x="3013075" y="1781175"/>
            <a:ext cx="6261100" cy="4156075"/>
          </a:xfrm>
          <a:prstGeom prst="rect">
            <a:avLst/>
          </a:prstGeom>
        </p:spPr>
      </p:pic>
      <p:sp>
        <p:nvSpPr>
          <p:cNvPr id="5" name="TextBox 4"/>
          <p:cNvSpPr txBox="1"/>
          <p:nvPr/>
        </p:nvSpPr>
        <p:spPr>
          <a:xfrm>
            <a:off x="3213828" y="779451"/>
            <a:ext cx="5858359" cy="1077218"/>
          </a:xfrm>
          <a:prstGeom prst="rect">
            <a:avLst/>
          </a:prstGeom>
          <a:noFill/>
        </p:spPr>
        <p:txBody>
          <a:bodyPr wrap="square" rtlCol="0">
            <a:spAutoFit/>
          </a:bodyPr>
          <a:lstStyle/>
          <a:p>
            <a:pPr algn="ctr"/>
            <a:r>
              <a:rPr lang="en-US" sz="3200" dirty="0"/>
              <a:t>Followed old federal Post Roads Act</a:t>
            </a:r>
          </a:p>
        </p:txBody>
      </p:sp>
    </p:spTree>
    <p:extLst>
      <p:ext uri="{BB962C8B-B14F-4D97-AF65-F5344CB8AC3E}">
        <p14:creationId xmlns:p14="http://schemas.microsoft.com/office/powerpoint/2010/main" val="3615761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Constraints on Fees:  Government Code Section 50030</a:t>
            </a:r>
            <a:br>
              <a:rPr lang="en-US" dirty="0"/>
            </a:br>
            <a:br>
              <a:rPr lang="en-US" dirty="0"/>
            </a:br>
            <a:endParaRPr lang="en-US" dirty="0"/>
          </a:p>
        </p:txBody>
      </p:sp>
      <p:sp>
        <p:nvSpPr>
          <p:cNvPr id="3" name="Content Placeholder 2"/>
          <p:cNvSpPr>
            <a:spLocks noGrp="1"/>
          </p:cNvSpPr>
          <p:nvPr>
            <p:ph idx="1"/>
          </p:nvPr>
        </p:nvSpPr>
        <p:spPr>
          <a:xfrm>
            <a:off x="838200" y="1626577"/>
            <a:ext cx="10515600" cy="4413991"/>
          </a:xfrm>
        </p:spPr>
        <p:txBody>
          <a:bodyPr/>
          <a:lstStyle/>
          <a:p>
            <a:pPr>
              <a:buNone/>
            </a:pPr>
            <a:r>
              <a:rPr lang="en-US" sz="2400" dirty="0"/>
              <a:t>	</a:t>
            </a:r>
          </a:p>
          <a:p>
            <a:pPr>
              <a:buNone/>
            </a:pPr>
            <a:r>
              <a:rPr lang="en-US" sz="2400" dirty="0"/>
              <a:t>	</a:t>
            </a:r>
            <a:r>
              <a:rPr lang="en-US" sz="3200" dirty="0"/>
              <a:t>Any permit fee imposed by a city… or a city and county, for the placement, installation, repair, or upgrading of telecommunications facilities such as lines, poles, or antennas by a telephone corporation … shall not exceed the reasonable costs of providing the service for which the fee is charged and shall not be levied for general revenue purposes.</a:t>
            </a:r>
          </a:p>
          <a:p>
            <a:endParaRPr lang="en-US" dirty="0"/>
          </a:p>
        </p:txBody>
      </p:sp>
    </p:spTree>
    <p:extLst>
      <p:ext uri="{BB962C8B-B14F-4D97-AF65-F5344CB8AC3E}">
        <p14:creationId xmlns:p14="http://schemas.microsoft.com/office/powerpoint/2010/main" val="1660714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Approval by Law:  Government Code Section 65964.1. </a:t>
            </a:r>
          </a:p>
        </p:txBody>
      </p:sp>
      <p:sp>
        <p:nvSpPr>
          <p:cNvPr id="3" name="Content Placeholder 2"/>
          <p:cNvSpPr>
            <a:spLocks noGrp="1"/>
          </p:cNvSpPr>
          <p:nvPr>
            <p:ph idx="1"/>
          </p:nvPr>
        </p:nvSpPr>
        <p:spPr>
          <a:xfrm>
            <a:off x="838200" y="1626577"/>
            <a:ext cx="10515600" cy="4413991"/>
          </a:xfrm>
        </p:spPr>
        <p:txBody>
          <a:bodyPr/>
          <a:lstStyle/>
          <a:p>
            <a:pPr>
              <a:buNone/>
            </a:pPr>
            <a:r>
              <a:rPr lang="en-US" sz="3200" dirty="0"/>
              <a:t>	</a:t>
            </a:r>
          </a:p>
          <a:p>
            <a:pPr>
              <a:buNone/>
            </a:pPr>
            <a:r>
              <a:rPr lang="en-US" sz="3200" dirty="0"/>
              <a:t>	If a local government fails to act on an application for a permit to construct a wireless telecommunications facility within the prescribed Shot Clock timeframes the application is deemed approved by operation of law.</a:t>
            </a:r>
          </a:p>
        </p:txBody>
      </p:sp>
    </p:spTree>
    <p:extLst>
      <p:ext uri="{BB962C8B-B14F-4D97-AF65-F5344CB8AC3E}">
        <p14:creationId xmlns:p14="http://schemas.microsoft.com/office/powerpoint/2010/main" val="1660714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br>
              <a:rPr lang="en-US" dirty="0"/>
            </a:br>
            <a:r>
              <a:rPr lang="en-US" dirty="0"/>
              <a:t>City of Palo Alto</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3970628" y="381537"/>
            <a:ext cx="7714688" cy="5638263"/>
          </a:xfrm>
          <a:prstGeom prst="rect">
            <a:avLst/>
          </a:prstGeom>
        </p:spPr>
      </p:pic>
    </p:spTree>
    <p:extLst>
      <p:ext uri="{BB962C8B-B14F-4D97-AF65-F5344CB8AC3E}">
        <p14:creationId xmlns:p14="http://schemas.microsoft.com/office/powerpoint/2010/main" val="3387027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07829"/>
            <a:ext cx="10515600" cy="891347"/>
          </a:xfrm>
        </p:spPr>
        <p:txBody>
          <a:bodyPr/>
          <a:lstStyle/>
          <a:p>
            <a:r>
              <a:rPr lang="en-US" dirty="0"/>
              <a:t>Land Use Basics for Wireless</a:t>
            </a:r>
          </a:p>
        </p:txBody>
      </p:sp>
      <p:sp>
        <p:nvSpPr>
          <p:cNvPr id="5" name="Content Placeholder 4"/>
          <p:cNvSpPr>
            <a:spLocks noGrp="1"/>
          </p:cNvSpPr>
          <p:nvPr>
            <p:ph idx="1"/>
          </p:nvPr>
        </p:nvSpPr>
        <p:spPr>
          <a:xfrm>
            <a:off x="748048" y="2252530"/>
            <a:ext cx="10515600" cy="1661060"/>
          </a:xfrm>
        </p:spPr>
        <p:txBody>
          <a:bodyPr/>
          <a:lstStyle/>
          <a:p>
            <a:r>
              <a:rPr lang="en-US" sz="3200" dirty="0"/>
              <a:t>As a general rule, land use law is the purview of local government (cities and counties).</a:t>
            </a:r>
          </a:p>
          <a:p>
            <a:endParaRPr lang="en-US" sz="3200" dirty="0"/>
          </a:p>
          <a:p>
            <a:r>
              <a:rPr lang="en-US" sz="3200" dirty="0"/>
              <a:t>The federal government generally cannot intervene in matters given to the local police power.</a:t>
            </a:r>
          </a:p>
          <a:p>
            <a:endParaRPr lang="en-US" dirty="0"/>
          </a:p>
        </p:txBody>
      </p:sp>
    </p:spTree>
    <p:extLst>
      <p:ext uri="{BB962C8B-B14F-4D97-AF65-F5344CB8AC3E}">
        <p14:creationId xmlns:p14="http://schemas.microsoft.com/office/powerpoint/2010/main" val="1380243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br>
              <a:rPr lang="en-US" dirty="0"/>
            </a:br>
            <a:r>
              <a:rPr lang="en-US" dirty="0"/>
              <a:t>City of Rancho </a:t>
            </a:r>
            <a:br>
              <a:rPr lang="en-US" dirty="0"/>
            </a:br>
            <a:r>
              <a:rPr lang="en-US" dirty="0"/>
              <a:t>Palos Verdes</a:t>
            </a:r>
          </a:p>
        </p:txBody>
      </p:sp>
      <p:pic>
        <p:nvPicPr>
          <p:cNvPr id="5" name="Picture"/>
          <p:cNvPicPr/>
          <p:nvPr/>
        </p:nvPicPr>
        <p:blipFill>
          <a:blip r:embed="rId2"/>
          <a:stretch>
            <a:fillRect/>
          </a:stretch>
        </p:blipFill>
        <p:spPr>
          <a:xfrm>
            <a:off x="3733800" y="618924"/>
            <a:ext cx="7494316" cy="4740475"/>
          </a:xfrm>
          <a:prstGeom prst="rect">
            <a:avLst/>
          </a:prstGeom>
        </p:spPr>
      </p:pic>
    </p:spTree>
    <p:extLst>
      <p:ext uri="{BB962C8B-B14F-4D97-AF65-F5344CB8AC3E}">
        <p14:creationId xmlns:p14="http://schemas.microsoft.com/office/powerpoint/2010/main" val="1430669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br>
              <a:rPr lang="en-US" dirty="0"/>
            </a:br>
            <a:r>
              <a:rPr lang="en-US" dirty="0"/>
              <a:t>City of </a:t>
            </a:r>
            <a:br>
              <a:rPr lang="en-US" dirty="0"/>
            </a:br>
            <a:r>
              <a:rPr lang="en-US" dirty="0"/>
              <a:t>Piedmont</a:t>
            </a:r>
          </a:p>
        </p:txBody>
      </p:sp>
      <p:pic>
        <p:nvPicPr>
          <p:cNvPr id="9" name="Picture 8" descr="Piedmont Final Design PHS-03.png"/>
          <p:cNvPicPr>
            <a:picLocks noChangeAspect="1"/>
          </p:cNvPicPr>
          <p:nvPr/>
        </p:nvPicPr>
        <p:blipFill>
          <a:blip r:embed="rId2"/>
          <a:stretch>
            <a:fillRect/>
          </a:stretch>
        </p:blipFill>
        <p:spPr>
          <a:xfrm>
            <a:off x="3306389" y="711200"/>
            <a:ext cx="8406929" cy="5372100"/>
          </a:xfrm>
          <a:prstGeom prst="rect">
            <a:avLst/>
          </a:prstGeom>
        </p:spPr>
      </p:pic>
    </p:spTree>
    <p:extLst>
      <p:ext uri="{BB962C8B-B14F-4D97-AF65-F5344CB8AC3E}">
        <p14:creationId xmlns:p14="http://schemas.microsoft.com/office/powerpoint/2010/main" val="1430669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br>
              <a:rPr lang="en-US" dirty="0"/>
            </a:br>
            <a:r>
              <a:rPr lang="en-US" dirty="0"/>
              <a:t>City of </a:t>
            </a:r>
            <a:br>
              <a:rPr lang="en-US" dirty="0"/>
            </a:br>
            <a:r>
              <a:rPr lang="en-US" dirty="0"/>
              <a:t>Piedmont</a:t>
            </a:r>
          </a:p>
        </p:txBody>
      </p:sp>
      <p:pic>
        <p:nvPicPr>
          <p:cNvPr id="4" name="Picture 3" descr="PHS-03 Final.png"/>
          <p:cNvPicPr>
            <a:picLocks noChangeAspect="1"/>
          </p:cNvPicPr>
          <p:nvPr/>
        </p:nvPicPr>
        <p:blipFill>
          <a:blip r:embed="rId2"/>
          <a:stretch>
            <a:fillRect/>
          </a:stretch>
        </p:blipFill>
        <p:spPr>
          <a:xfrm>
            <a:off x="3076145" y="441124"/>
            <a:ext cx="8938055" cy="5591080"/>
          </a:xfrm>
          <a:prstGeom prst="rect">
            <a:avLst/>
          </a:prstGeom>
        </p:spPr>
      </p:pic>
    </p:spTree>
    <p:extLst>
      <p:ext uri="{BB962C8B-B14F-4D97-AF65-F5344CB8AC3E}">
        <p14:creationId xmlns:p14="http://schemas.microsoft.com/office/powerpoint/2010/main" val="1430669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134" y="1926470"/>
            <a:ext cx="10767484" cy="1235075"/>
          </a:xfrm>
        </p:spPr>
        <p:txBody>
          <a:bodyPr/>
          <a:lstStyle/>
          <a:p>
            <a:r>
              <a:rPr lang="en-US" sz="3600" dirty="0"/>
              <a:t>Questions?</a:t>
            </a:r>
          </a:p>
        </p:txBody>
      </p:sp>
    </p:spTree>
    <p:extLst>
      <p:ext uri="{BB962C8B-B14F-4D97-AF65-F5344CB8AC3E}">
        <p14:creationId xmlns:p14="http://schemas.microsoft.com/office/powerpoint/2010/main" val="1404530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151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489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991" y="858106"/>
            <a:ext cx="4623780" cy="700875"/>
          </a:xfrm>
        </p:spPr>
        <p:txBody>
          <a:bodyPr/>
          <a:lstStyle/>
          <a:p>
            <a:r>
              <a:rPr lang="en-US" dirty="0"/>
              <a:t>Competing Interests</a:t>
            </a:r>
          </a:p>
        </p:txBody>
      </p:sp>
      <p:sp>
        <p:nvSpPr>
          <p:cNvPr id="3" name="Text Placeholder 2"/>
          <p:cNvSpPr>
            <a:spLocks noGrp="1"/>
          </p:cNvSpPr>
          <p:nvPr>
            <p:ph type="body" sz="quarter" idx="10"/>
          </p:nvPr>
        </p:nvSpPr>
        <p:spPr>
          <a:xfrm>
            <a:off x="6697362" y="1677280"/>
            <a:ext cx="5003858" cy="4094128"/>
          </a:xfrm>
        </p:spPr>
        <p:txBody>
          <a:bodyPr/>
          <a:lstStyle/>
          <a:p>
            <a:r>
              <a:rPr lang="en-US" sz="2400" dirty="0"/>
              <a:t>Interests of the Wireless Industry:</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Fourfold increase in wireless data traffic from 2014 to 2017</a:t>
            </a:r>
          </a:p>
          <a:p>
            <a:pPr marL="800100" lvl="1" indent="-342900">
              <a:buFont typeface="Arial" panose="020B0604020202020204" pitchFamily="34" charset="0"/>
              <a:buChar char="•"/>
            </a:pPr>
            <a:r>
              <a:rPr lang="en-US" sz="2400" dirty="0"/>
              <a:t>The number of smartphones increased by 31 percent from 2014 to 2017</a:t>
            </a:r>
          </a:p>
          <a:p>
            <a:pPr marL="800100" lvl="1" indent="-342900">
              <a:buFont typeface="Arial" panose="020B0604020202020204" pitchFamily="34" charset="0"/>
              <a:buChar char="•"/>
            </a:pPr>
            <a:r>
              <a:rPr lang="en-US" sz="2400" dirty="0"/>
              <a:t>Smartphone ownership increased from 35 to 77 percent from 2011 to 2017</a:t>
            </a:r>
          </a:p>
          <a:p>
            <a:endParaRPr lang="en-US" dirty="0"/>
          </a:p>
        </p:txBody>
      </p:sp>
      <p:pic>
        <p:nvPicPr>
          <p:cNvPr id="6" name="Picture Placeholder 5"/>
          <p:cNvPicPr>
            <a:picLocks noGrp="1" noChangeAspect="1"/>
          </p:cNvPicPr>
          <p:nvPr>
            <p:ph type="pic" sz="quarter" idx="11"/>
          </p:nvPr>
        </p:nvPicPr>
        <p:blipFill>
          <a:blip r:embed="rId2"/>
          <a:srcRect t="1585" b="1585"/>
          <a:stretch>
            <a:fillRect/>
          </a:stretch>
        </p:blipFill>
        <p:spPr>
          <a:xfrm>
            <a:off x="465138" y="1998663"/>
            <a:ext cx="6059487" cy="3773487"/>
          </a:xfrm>
          <a:prstGeom prst="rect">
            <a:avLst/>
          </a:prstGeom>
        </p:spPr>
      </p:pic>
    </p:spTree>
    <p:extLst>
      <p:ext uri="{BB962C8B-B14F-4D97-AF65-F5344CB8AC3E}">
        <p14:creationId xmlns:p14="http://schemas.microsoft.com/office/powerpoint/2010/main" val="3563916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Competing Interests</a:t>
            </a:r>
          </a:p>
        </p:txBody>
      </p:sp>
      <p:sp>
        <p:nvSpPr>
          <p:cNvPr id="3" name="Content Placeholder 2"/>
          <p:cNvSpPr>
            <a:spLocks noGrp="1"/>
          </p:cNvSpPr>
          <p:nvPr>
            <p:ph idx="1"/>
          </p:nvPr>
        </p:nvSpPr>
        <p:spPr>
          <a:xfrm>
            <a:off x="838200" y="1766807"/>
            <a:ext cx="10515600" cy="4273761"/>
          </a:xfrm>
        </p:spPr>
        <p:txBody>
          <a:bodyPr/>
          <a:lstStyle/>
          <a:p>
            <a:pPr marL="914400" lvl="1" indent="-457200">
              <a:buFont typeface="Arial" panose="020B0604020202020204" pitchFamily="34" charset="0"/>
              <a:buChar char="•"/>
            </a:pPr>
            <a:r>
              <a:rPr lang="en-US" sz="3200" dirty="0"/>
              <a:t>50 PERCENT </a:t>
            </a:r>
            <a:r>
              <a:rPr lang="en-US" sz="2400" dirty="0"/>
              <a:t>of American households have dropped their landlines and are wholly dependent on wireless devices for communication.</a:t>
            </a:r>
          </a:p>
          <a:p>
            <a:pPr marL="914400" lvl="1" indent="-457200">
              <a:buFont typeface="Arial" panose="020B0604020202020204" pitchFamily="34" charset="0"/>
              <a:buChar char="•"/>
            </a:pPr>
            <a:endParaRPr lang="en-US" sz="2400" dirty="0"/>
          </a:p>
          <a:p>
            <a:pPr marL="914400" lvl="1" indent="-457200">
              <a:buFont typeface="Arial" panose="020B0604020202020204" pitchFamily="34" charset="0"/>
              <a:buChar char="•"/>
            </a:pPr>
            <a:r>
              <a:rPr lang="en-US" sz="3200" dirty="0"/>
              <a:t>75 PERCENT </a:t>
            </a:r>
            <a:r>
              <a:rPr lang="en-US" sz="2400" dirty="0"/>
              <a:t>of all 911 calls are made on wireless devices.</a:t>
            </a:r>
          </a:p>
          <a:p>
            <a:pPr marL="914400" lvl="1" indent="-457200">
              <a:buFont typeface="Arial" panose="020B0604020202020204" pitchFamily="34" charset="0"/>
              <a:buChar char="•"/>
            </a:pPr>
            <a:endParaRPr lang="en-US" sz="2400" dirty="0"/>
          </a:p>
          <a:p>
            <a:pPr marL="914400" lvl="1" indent="-457200">
              <a:buFont typeface="Arial" panose="020B0604020202020204" pitchFamily="34" charset="0"/>
              <a:buChar char="•"/>
            </a:pPr>
            <a:r>
              <a:rPr lang="en-US" sz="3200" dirty="0"/>
              <a:t>15</a:t>
            </a:r>
            <a:r>
              <a:rPr lang="en-US" sz="3200" baseline="30000" dirty="0"/>
              <a:t>TH</a:t>
            </a:r>
            <a:r>
              <a:rPr lang="en-US" sz="3200" dirty="0"/>
              <a:t> IN THE WORLD</a:t>
            </a:r>
            <a:r>
              <a:rPr lang="en-US" sz="2400" dirty="0"/>
              <a:t>:  the United States dropped to fifteenth in the world in wireless broadband penetration, well behind South Korea, Japan, the Netherlands, and France.</a:t>
            </a:r>
            <a:endParaRPr lang="en-US" dirty="0"/>
          </a:p>
        </p:txBody>
      </p:sp>
    </p:spTree>
    <p:extLst>
      <p:ext uri="{BB962C8B-B14F-4D97-AF65-F5344CB8AC3E}">
        <p14:creationId xmlns:p14="http://schemas.microsoft.com/office/powerpoint/2010/main" val="1170768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62" y="948871"/>
            <a:ext cx="4623780" cy="700875"/>
          </a:xfrm>
        </p:spPr>
        <p:txBody>
          <a:bodyPr/>
          <a:lstStyle/>
          <a:p>
            <a:r>
              <a:rPr lang="en-US" dirty="0"/>
              <a:t>Competing Interests</a:t>
            </a:r>
          </a:p>
        </p:txBody>
      </p:sp>
      <p:sp>
        <p:nvSpPr>
          <p:cNvPr id="3" name="Text Placeholder 2"/>
          <p:cNvSpPr>
            <a:spLocks noGrp="1"/>
          </p:cNvSpPr>
          <p:nvPr>
            <p:ph type="body" sz="quarter" idx="10"/>
          </p:nvPr>
        </p:nvSpPr>
        <p:spPr>
          <a:xfrm>
            <a:off x="6697362" y="1766807"/>
            <a:ext cx="4623780" cy="4004601"/>
          </a:xfrm>
        </p:spPr>
        <p:txBody>
          <a:bodyPr/>
          <a:lstStyle/>
          <a:p>
            <a:pPr marL="342900" indent="-342900"/>
            <a:r>
              <a:rPr lang="en-US" sz="2800" dirty="0"/>
              <a:t>   Data demand from new smart phones and tablets is leading to a critical deficit in spectrum, requiring more wireless antennas and infrastructure.  </a:t>
            </a:r>
          </a:p>
          <a:p>
            <a:endParaRPr lang="en-US" dirty="0"/>
          </a:p>
          <a:p>
            <a:endParaRPr lang="en-US" dirty="0"/>
          </a:p>
        </p:txBody>
      </p:sp>
      <p:pic>
        <p:nvPicPr>
          <p:cNvPr id="5" name="Picture Placeholder 4"/>
          <p:cNvPicPr>
            <a:picLocks noGrp="1" noChangeAspect="1"/>
          </p:cNvPicPr>
          <p:nvPr>
            <p:ph type="pic" sz="quarter" idx="11"/>
          </p:nvPr>
        </p:nvPicPr>
        <p:blipFill>
          <a:blip r:embed="rId2"/>
          <a:srcRect l="12845" r="12845"/>
          <a:stretch>
            <a:fillRect/>
          </a:stretch>
        </p:blipFill>
        <p:spPr>
          <a:prstGeom prst="rect">
            <a:avLst/>
          </a:prstGeom>
        </p:spPr>
      </p:pic>
    </p:spTree>
    <p:extLst>
      <p:ext uri="{BB962C8B-B14F-4D97-AF65-F5344CB8AC3E}">
        <p14:creationId xmlns:p14="http://schemas.microsoft.com/office/powerpoint/2010/main" val="1092674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384" y="976405"/>
            <a:ext cx="4623780" cy="700875"/>
          </a:xfrm>
        </p:spPr>
        <p:txBody>
          <a:bodyPr/>
          <a:lstStyle/>
          <a:p>
            <a:r>
              <a:rPr lang="en-US" sz="3600" dirty="0"/>
              <a:t>Competing Interests</a:t>
            </a:r>
          </a:p>
        </p:txBody>
      </p:sp>
      <p:sp>
        <p:nvSpPr>
          <p:cNvPr id="3" name="Text Placeholder 2"/>
          <p:cNvSpPr>
            <a:spLocks noGrp="1"/>
          </p:cNvSpPr>
          <p:nvPr>
            <p:ph type="body" sz="quarter" idx="10"/>
          </p:nvPr>
        </p:nvSpPr>
        <p:spPr>
          <a:xfrm>
            <a:off x="696384" y="1677280"/>
            <a:ext cx="4623780" cy="4592620"/>
          </a:xfrm>
        </p:spPr>
        <p:txBody>
          <a:bodyPr/>
          <a:lstStyle/>
          <a:p>
            <a:pPr marL="342900" indent="-342900">
              <a:spcBef>
                <a:spcPts val="600"/>
              </a:spcBef>
              <a:spcAft>
                <a:spcPts val="600"/>
              </a:spcAft>
            </a:pPr>
            <a:r>
              <a:rPr lang="en-US" sz="3200" dirty="0"/>
              <a:t>The Interests of local government:</a:t>
            </a:r>
          </a:p>
          <a:p>
            <a:pPr marL="800100" lvl="1" indent="-342900">
              <a:spcBef>
                <a:spcPts val="600"/>
              </a:spcBef>
              <a:spcAft>
                <a:spcPts val="600"/>
              </a:spcAft>
              <a:buFont typeface="Arial" panose="020B0604020202020204" pitchFamily="34" charset="0"/>
              <a:buChar char="•"/>
            </a:pPr>
            <a:r>
              <a:rPr lang="en-US" sz="3200" dirty="0"/>
              <a:t>Effective land use planning</a:t>
            </a:r>
          </a:p>
          <a:p>
            <a:pPr marL="800100" lvl="1" indent="-342900">
              <a:spcBef>
                <a:spcPts val="600"/>
              </a:spcBef>
              <a:spcAft>
                <a:spcPts val="600"/>
              </a:spcAft>
              <a:buFont typeface="Arial" panose="020B0604020202020204" pitchFamily="34" charset="0"/>
              <a:buChar char="•"/>
            </a:pPr>
            <a:r>
              <a:rPr lang="en-US" sz="3200" dirty="0"/>
              <a:t>Aesthetic impacts</a:t>
            </a:r>
          </a:p>
          <a:p>
            <a:pPr marL="800100" lvl="1" indent="-342900">
              <a:spcBef>
                <a:spcPts val="600"/>
              </a:spcBef>
              <a:spcAft>
                <a:spcPts val="600"/>
              </a:spcAft>
              <a:buFont typeface="Arial" panose="020B0604020202020204" pitchFamily="34" charset="0"/>
              <a:buChar char="•"/>
            </a:pPr>
            <a:r>
              <a:rPr lang="en-US" sz="3200" dirty="0"/>
              <a:t>Health, safety and welfare</a:t>
            </a:r>
          </a:p>
          <a:p>
            <a:endParaRPr lang="en-US" dirty="0"/>
          </a:p>
        </p:txBody>
      </p:sp>
      <p:pic>
        <p:nvPicPr>
          <p:cNvPr id="5" name="Picture Placeholder 4"/>
          <p:cNvPicPr>
            <a:picLocks noGrp="1" noChangeAspect="1"/>
          </p:cNvPicPr>
          <p:nvPr>
            <p:ph type="pic" sz="quarter" idx="11"/>
          </p:nvPr>
        </p:nvPicPr>
        <p:blipFill>
          <a:blip r:embed="rId2"/>
          <a:srcRect t="2945" b="2945"/>
          <a:stretch>
            <a:fillRect/>
          </a:stretch>
        </p:blipFill>
        <p:spPr>
          <a:xfrm>
            <a:off x="5810250" y="688975"/>
            <a:ext cx="5654675" cy="5083175"/>
          </a:xfrm>
          <a:prstGeom prst="rect">
            <a:avLst/>
          </a:prstGeom>
        </p:spPr>
      </p:pic>
    </p:spTree>
    <p:extLst>
      <p:ext uri="{BB962C8B-B14F-4D97-AF65-F5344CB8AC3E}">
        <p14:creationId xmlns:p14="http://schemas.microsoft.com/office/powerpoint/2010/main" val="1864420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62" y="280537"/>
            <a:ext cx="4623780" cy="700875"/>
          </a:xfrm>
        </p:spPr>
        <p:txBody>
          <a:bodyPr/>
          <a:lstStyle/>
          <a:p>
            <a:r>
              <a:rPr lang="en-US" sz="3600" dirty="0"/>
              <a:t>Competing Interests</a:t>
            </a:r>
          </a:p>
        </p:txBody>
      </p:sp>
      <p:sp>
        <p:nvSpPr>
          <p:cNvPr id="3" name="Text Placeholder 2"/>
          <p:cNvSpPr>
            <a:spLocks noGrp="1"/>
          </p:cNvSpPr>
          <p:nvPr>
            <p:ph type="body" sz="quarter" idx="10"/>
          </p:nvPr>
        </p:nvSpPr>
        <p:spPr>
          <a:xfrm>
            <a:off x="6261315" y="1625600"/>
            <a:ext cx="5059827" cy="4094128"/>
          </a:xfrm>
        </p:spPr>
        <p:txBody>
          <a:bodyPr/>
          <a:lstStyle/>
          <a:p>
            <a:pPr marL="742950" lvl="1" indent="-285750" eaLnBrk="0" hangingPunct="0">
              <a:spcBef>
                <a:spcPct val="50000"/>
              </a:spcBef>
              <a:spcAft>
                <a:spcPct val="100000"/>
              </a:spcAft>
              <a:buClr>
                <a:schemeClr val="folHlink"/>
              </a:buClr>
              <a:buSzPct val="125000"/>
              <a:buFont typeface="Arial" panose="020B0604020202020204" pitchFamily="34" charset="0"/>
              <a:buChar char="•"/>
            </a:pPr>
            <a:r>
              <a:rPr kumimoji="1" lang="en-US" sz="2400" dirty="0">
                <a:latin typeface="Times New Roman"/>
              </a:rPr>
              <a:t>The concept of the public welfare is broad and inclusive … The values it represents are spiritual as well as physical, aesthetic as well as monetary.  It is within the power of the legislature to determine that the community should be beautiful as well as healthy, spacious as well as clean, well balanced as well as carefully patrolled.”</a:t>
            </a:r>
          </a:p>
          <a:p>
            <a:pPr marL="742950" lvl="1" indent="-285750" eaLnBrk="0" hangingPunct="0">
              <a:spcBef>
                <a:spcPct val="50000"/>
              </a:spcBef>
              <a:spcAft>
                <a:spcPct val="100000"/>
              </a:spcAft>
              <a:buClr>
                <a:schemeClr val="folHlink"/>
              </a:buClr>
              <a:buSzPct val="125000"/>
              <a:buFont typeface="Arial" panose="020B0604020202020204" pitchFamily="34" charset="0"/>
              <a:buChar char="•"/>
            </a:pPr>
            <a:r>
              <a:rPr kumimoji="1" lang="en-US" sz="2400" dirty="0">
                <a:latin typeface="Times New Roman"/>
              </a:rPr>
              <a:t>-Justice William O. Douglass, </a:t>
            </a:r>
            <a:r>
              <a:rPr kumimoji="1" lang="en-US" sz="2400" i="1" dirty="0">
                <a:latin typeface="Times New Roman"/>
              </a:rPr>
              <a:t>Berman v. Parker </a:t>
            </a:r>
            <a:r>
              <a:rPr kumimoji="1" lang="en-US" sz="2400" dirty="0">
                <a:latin typeface="Times New Roman"/>
              </a:rPr>
              <a:t>(1954).</a:t>
            </a:r>
          </a:p>
          <a:p>
            <a:endParaRPr lang="en-US" dirty="0"/>
          </a:p>
          <a:p>
            <a:endParaRPr lang="en-US" dirty="0"/>
          </a:p>
        </p:txBody>
      </p:sp>
      <p:pic>
        <p:nvPicPr>
          <p:cNvPr id="5" name="Picture Placeholder 4"/>
          <p:cNvPicPr>
            <a:picLocks noGrp="1" noChangeAspect="1"/>
          </p:cNvPicPr>
          <p:nvPr>
            <p:ph type="pic" sz="quarter" idx="11"/>
          </p:nvPr>
        </p:nvPicPr>
        <p:blipFill>
          <a:blip r:embed="rId2"/>
          <a:srcRect t="7197" b="7197"/>
          <a:stretch>
            <a:fillRect/>
          </a:stretch>
        </p:blipFill>
        <p:spPr>
          <a:xfrm>
            <a:off x="852488" y="688975"/>
            <a:ext cx="4881562" cy="5354638"/>
          </a:xfrm>
          <a:prstGeom prst="rect">
            <a:avLst/>
          </a:prstGeom>
        </p:spPr>
      </p:pic>
    </p:spTree>
    <p:extLst>
      <p:ext uri="{BB962C8B-B14F-4D97-AF65-F5344CB8AC3E}">
        <p14:creationId xmlns:p14="http://schemas.microsoft.com/office/powerpoint/2010/main" val="76460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2330"/>
            <a:ext cx="10515600" cy="891347"/>
          </a:xfrm>
        </p:spPr>
        <p:txBody>
          <a:bodyPr/>
          <a:lstStyle/>
          <a:p>
            <a:r>
              <a:rPr lang="en-US" dirty="0"/>
              <a:t>The Federal Interest</a:t>
            </a:r>
          </a:p>
        </p:txBody>
      </p:sp>
      <p:sp>
        <p:nvSpPr>
          <p:cNvPr id="3" name="Content Placeholder 2"/>
          <p:cNvSpPr>
            <a:spLocks noGrp="1"/>
          </p:cNvSpPr>
          <p:nvPr>
            <p:ph idx="1"/>
          </p:nvPr>
        </p:nvSpPr>
        <p:spPr>
          <a:xfrm>
            <a:off x="567743" y="1716197"/>
            <a:ext cx="4506532" cy="1133777"/>
          </a:xfrm>
        </p:spPr>
        <p:txBody>
          <a:bodyPr/>
          <a:lstStyle/>
          <a:p>
            <a:r>
              <a:rPr lang="en-US" sz="2800" dirty="0"/>
              <a:t>In the case of wireless telecommunications, however, federal interests come into play.</a:t>
            </a:r>
          </a:p>
          <a:p>
            <a:r>
              <a:rPr lang="en-US" sz="2800" dirty="0"/>
              <a:t>Congress enacted the Telecommunications Act of 1996, in part, to address those interests.</a:t>
            </a:r>
          </a:p>
          <a:p>
            <a:endParaRPr lang="en-US" dirty="0"/>
          </a:p>
        </p:txBody>
      </p:sp>
      <p:pic>
        <p:nvPicPr>
          <p:cNvPr id="4" name="Picture 3"/>
          <p:cNvPicPr>
            <a:picLocks noChangeAspect="1"/>
          </p:cNvPicPr>
          <p:nvPr/>
        </p:nvPicPr>
        <p:blipFill>
          <a:blip r:embed="rId2"/>
          <a:stretch>
            <a:fillRect/>
          </a:stretch>
        </p:blipFill>
        <p:spPr>
          <a:xfrm>
            <a:off x="5525037" y="405459"/>
            <a:ext cx="6100370" cy="4311952"/>
          </a:xfrm>
          <a:prstGeom prst="rect">
            <a:avLst/>
          </a:prstGeom>
          <a:effectLst>
            <a:softEdge rad="165100"/>
          </a:effectLst>
        </p:spPr>
      </p:pic>
    </p:spTree>
    <p:extLst>
      <p:ext uri="{BB962C8B-B14F-4D97-AF65-F5344CB8AC3E}">
        <p14:creationId xmlns:p14="http://schemas.microsoft.com/office/powerpoint/2010/main" val="3509711408"/>
      </p:ext>
    </p:extLst>
  </p:cSld>
  <p:clrMapOvr>
    <a:masterClrMapping/>
  </p:clrMapOvr>
</p:sld>
</file>

<file path=ppt/theme/theme1.xml><?xml version="1.0" encoding="utf-8"?>
<a:theme xmlns:a="http://schemas.openxmlformats.org/drawingml/2006/main" name="Newmeyer Dillion 4x3">
  <a:themeElements>
    <a:clrScheme name="ND Gray 1">
      <a:dk1>
        <a:srgbClr val="000000"/>
      </a:dk1>
      <a:lt1>
        <a:srgbClr val="FFFFFF"/>
      </a:lt1>
      <a:dk2>
        <a:srgbClr val="44546A"/>
      </a:dk2>
      <a:lt2>
        <a:srgbClr val="E7E6E6"/>
      </a:lt2>
      <a:accent1>
        <a:srgbClr val="802F2C"/>
      </a:accent1>
      <a:accent2>
        <a:srgbClr val="D6001C"/>
      </a:accent2>
      <a:accent3>
        <a:srgbClr val="898D8D"/>
      </a:accent3>
      <a:accent4>
        <a:srgbClr val="6B6E6E"/>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ND Branded PPT 4x3</Template>
  <TotalTime>4372</TotalTime>
  <Words>746</Words>
  <Application>Microsoft Office PowerPoint</Application>
  <PresentationFormat>Widescreen</PresentationFormat>
  <Paragraphs>91</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ＭＳ Ｐゴシック</vt:lpstr>
      <vt:lpstr>Arial</vt:lpstr>
      <vt:lpstr>Calibri</vt:lpstr>
      <vt:lpstr>Source Sans Pro</vt:lpstr>
      <vt:lpstr>Times New Roman</vt:lpstr>
      <vt:lpstr>Newmeyer Dillion 4x3</vt:lpstr>
      <vt:lpstr>Local Regulation of Small Cells and Other Wireless Facilities</vt:lpstr>
      <vt:lpstr>Backdrop</vt:lpstr>
      <vt:lpstr>Land Use Basics for Wireless</vt:lpstr>
      <vt:lpstr>Competing Interests</vt:lpstr>
      <vt:lpstr>Competing Interests</vt:lpstr>
      <vt:lpstr>Competing Interests</vt:lpstr>
      <vt:lpstr>Competing Interests</vt:lpstr>
      <vt:lpstr>Competing Interests</vt:lpstr>
      <vt:lpstr>The Federal Interest</vt:lpstr>
      <vt:lpstr>The Federal Interest</vt:lpstr>
      <vt:lpstr>Substantial Evidence Requirement</vt:lpstr>
      <vt:lpstr>Prohibition Against Unreasonable Discrimination</vt:lpstr>
      <vt:lpstr>Reasonable Period of Time Requirement</vt:lpstr>
      <vt:lpstr>Reasonable Period of Time Requirement</vt:lpstr>
      <vt:lpstr>Prohibition of Services</vt:lpstr>
      <vt:lpstr>RF Emissions</vt:lpstr>
      <vt:lpstr>Right to Judicial Relief</vt:lpstr>
      <vt:lpstr>Other Federal Provisions:  Spectrum Act</vt:lpstr>
      <vt:lpstr>The Spectrum Act</vt:lpstr>
      <vt:lpstr>The FCC Small Cell Order</vt:lpstr>
      <vt:lpstr>The FCC Small Cell Order</vt:lpstr>
      <vt:lpstr>The FCC Small Cell Order</vt:lpstr>
      <vt:lpstr>Public Utilities Code Section 7901</vt:lpstr>
      <vt:lpstr>Public Rights-of-Way</vt:lpstr>
      <vt:lpstr>Public Utilities Code Section 7901.1</vt:lpstr>
      <vt:lpstr>Public Utilities Code Section 7901</vt:lpstr>
      <vt:lpstr>Constraints on Fees:  Government Code Section 50030  </vt:lpstr>
      <vt:lpstr>Approval by Law:  Government Code Section 65964.1. </vt:lpstr>
      <vt:lpstr>Case Study:   City of Palo Alto</vt:lpstr>
      <vt:lpstr>Case Study:   City of Rancho  Palos Verdes</vt:lpstr>
      <vt:lpstr>Case Study:   City of  Piedmont</vt:lpstr>
      <vt:lpstr>Case Study:   City of  Piedmont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Rad, Javan</cp:lastModifiedBy>
  <cp:revision>117</cp:revision>
  <cp:lastPrinted>2019-07-10T20:35:57Z</cp:lastPrinted>
  <dcterms:created xsi:type="dcterms:W3CDTF">2020-02-13T03:16:33Z</dcterms:created>
  <dcterms:modified xsi:type="dcterms:W3CDTF">2020-02-13T14:25:19Z</dcterms:modified>
</cp:coreProperties>
</file>